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29" r:id="rId1"/>
  </p:sldMasterIdLst>
  <p:notesMasterIdLst>
    <p:notesMasterId r:id="rId18"/>
  </p:notesMasterIdLst>
  <p:sldIdLst>
    <p:sldId id="333" r:id="rId2"/>
    <p:sldId id="352" r:id="rId3"/>
    <p:sldId id="397" r:id="rId4"/>
    <p:sldId id="392" r:id="rId5"/>
    <p:sldId id="356" r:id="rId6"/>
    <p:sldId id="401" r:id="rId7"/>
    <p:sldId id="402" r:id="rId8"/>
    <p:sldId id="378" r:id="rId9"/>
    <p:sldId id="341" r:id="rId10"/>
    <p:sldId id="384" r:id="rId11"/>
    <p:sldId id="390" r:id="rId12"/>
    <p:sldId id="379" r:id="rId13"/>
    <p:sldId id="395" r:id="rId14"/>
    <p:sldId id="258" r:id="rId15"/>
    <p:sldId id="399" r:id="rId16"/>
    <p:sldId id="272"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iQ6dfC7WVH3b6FNIxlxaR3m8oSe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6D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87654"/>
  </p:normalViewPr>
  <p:slideViewPr>
    <p:cSldViewPr snapToGrid="0" snapToObjects="1">
      <p:cViewPr varScale="1">
        <p:scale>
          <a:sx n="93" d="100"/>
          <a:sy n="93" d="100"/>
        </p:scale>
        <p:origin x="216" y="29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49"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4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 Maguire; Justin Webb</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1380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3859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 </a:t>
            </a:r>
            <a:r>
              <a:rPr lang="en-US" dirty="0" err="1"/>
              <a:t>Sahl</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547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218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Mushroom Industry – American Mushroom Institute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121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7352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C27E-0D39-4771-A2EC-6C4D0AA21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5857FA-92E1-47BB-B1B2-3F95FC7919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Date Placeholder 6">
            <a:extLst>
              <a:ext uri="{FF2B5EF4-FFF2-40B4-BE49-F238E27FC236}">
                <a16:creationId xmlns:a16="http://schemas.microsoft.com/office/drawing/2014/main" id="{8892CEAA-DBE2-0546-A619-1F31F609F387}"/>
              </a:ext>
            </a:extLst>
          </p:cNvPr>
          <p:cNvSpPr>
            <a:spLocks noGrp="1"/>
          </p:cNvSpPr>
          <p:nvPr>
            <p:ph type="dt" sz="half" idx="10"/>
          </p:nvPr>
        </p:nvSpPr>
        <p:spPr/>
        <p:txBody>
          <a:bodyPr/>
          <a:lstStyle/>
          <a:p>
            <a:fld id="{C1F9032D-6333-B74E-86FE-E21BF4FFD571}" type="datetime1">
              <a:rPr lang="en-US" smtClean="0"/>
              <a:t>12/7/21</a:t>
            </a:fld>
            <a:endParaRPr lang="en-GB" dirty="0"/>
          </a:p>
        </p:txBody>
      </p:sp>
      <p:sp>
        <p:nvSpPr>
          <p:cNvPr id="8" name="Footer Placeholder 7">
            <a:extLst>
              <a:ext uri="{FF2B5EF4-FFF2-40B4-BE49-F238E27FC236}">
                <a16:creationId xmlns:a16="http://schemas.microsoft.com/office/drawing/2014/main" id="{037BAE59-C779-EB48-8171-B290C729743E}"/>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E7D9477-C75A-FB48-85F7-CEE9899380D1}"/>
              </a:ext>
            </a:extLst>
          </p:cNvPr>
          <p:cNvSpPr>
            <a:spLocks noGrp="1"/>
          </p:cNvSpPr>
          <p:nvPr>
            <p:ph type="sldNum" sz="quarter" idx="12"/>
          </p:nvPr>
        </p:nvSpPr>
        <p:spPr/>
        <p:txBody>
          <a:bodyPr/>
          <a:lstStyle/>
          <a:p>
            <a:fld id="{0106E68E-373F-45DD-8479-C5EB26019175}" type="slidenum">
              <a:rPr lang="en-GB" smtClean="0"/>
              <a:pPr/>
              <a:t>‹#›</a:t>
            </a:fld>
            <a:endParaRPr lang="en-GB" dirty="0"/>
          </a:p>
        </p:txBody>
      </p:sp>
    </p:spTree>
    <p:extLst>
      <p:ext uri="{BB962C8B-B14F-4D97-AF65-F5344CB8AC3E}">
        <p14:creationId xmlns:p14="http://schemas.microsoft.com/office/powerpoint/2010/main" val="42226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B8BB-777A-4F72-981F-A3866D1B6BB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A2FA9A-FD71-4433-8F46-2757C2EEBF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CD934-9A6B-4D7E-913B-40E5851B25B8}"/>
              </a:ext>
            </a:extLst>
          </p:cNvPr>
          <p:cNvSpPr>
            <a:spLocks noGrp="1"/>
          </p:cNvSpPr>
          <p:nvPr>
            <p:ph type="dt" sz="half" idx="10"/>
          </p:nvPr>
        </p:nvSpPr>
        <p:spPr/>
        <p:txBody>
          <a:bodyPr/>
          <a:lstStyle/>
          <a:p>
            <a:fld id="{FC683D7F-CD69-0A4B-B037-D2E4D4FDD1E1}" type="datetime1">
              <a:rPr lang="en-US" smtClean="0"/>
              <a:t>12/7/21</a:t>
            </a:fld>
            <a:endParaRPr lang="en-GB" dirty="0"/>
          </a:p>
        </p:txBody>
      </p:sp>
      <p:sp>
        <p:nvSpPr>
          <p:cNvPr id="5" name="Footer Placeholder 4">
            <a:extLst>
              <a:ext uri="{FF2B5EF4-FFF2-40B4-BE49-F238E27FC236}">
                <a16:creationId xmlns:a16="http://schemas.microsoft.com/office/drawing/2014/main" id="{3C259FAB-3081-48FC-B6EA-F2FCBE0A92B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B3D3ED1-A8E1-470F-B62D-B7A93FD4D5C7}"/>
              </a:ext>
            </a:extLst>
          </p:cNvPr>
          <p:cNvSpPr>
            <a:spLocks noGrp="1"/>
          </p:cNvSpPr>
          <p:nvPr>
            <p:ph type="sldNum" sz="quarter" idx="12"/>
          </p:nvPr>
        </p:nvSpPr>
        <p:spPr/>
        <p:txBody>
          <a:bodyPr/>
          <a:lstStyle/>
          <a:p>
            <a:fld id="{0106E68E-373F-45DD-8479-C5EB26019175}" type="slidenum">
              <a:rPr lang="en-GB" smtClean="0"/>
              <a:t>‹#›</a:t>
            </a:fld>
            <a:endParaRPr lang="en-GB" dirty="0"/>
          </a:p>
        </p:txBody>
      </p:sp>
    </p:spTree>
    <p:extLst>
      <p:ext uri="{BB962C8B-B14F-4D97-AF65-F5344CB8AC3E}">
        <p14:creationId xmlns:p14="http://schemas.microsoft.com/office/powerpoint/2010/main" val="2016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EC8492-AEC9-41C7-BC32-8B347F63D8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4B1DD4-6296-43C7-B1A2-E17D2DDF5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FD639D-C05A-44FD-8CCC-9796F8A9CD0F}"/>
              </a:ext>
            </a:extLst>
          </p:cNvPr>
          <p:cNvSpPr>
            <a:spLocks noGrp="1"/>
          </p:cNvSpPr>
          <p:nvPr>
            <p:ph type="dt" sz="half" idx="10"/>
          </p:nvPr>
        </p:nvSpPr>
        <p:spPr/>
        <p:txBody>
          <a:bodyPr/>
          <a:lstStyle/>
          <a:p>
            <a:fld id="{5557A686-DE39-B549-97AE-C495E22DB5C2}" type="datetime1">
              <a:rPr lang="en-US" smtClean="0"/>
              <a:t>12/7/21</a:t>
            </a:fld>
            <a:endParaRPr lang="en-GB" dirty="0"/>
          </a:p>
        </p:txBody>
      </p:sp>
      <p:sp>
        <p:nvSpPr>
          <p:cNvPr id="5" name="Footer Placeholder 4">
            <a:extLst>
              <a:ext uri="{FF2B5EF4-FFF2-40B4-BE49-F238E27FC236}">
                <a16:creationId xmlns:a16="http://schemas.microsoft.com/office/drawing/2014/main" id="{84D1452B-5A46-4A5A-8F50-8BE9B08CB29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58449C0-2D15-4C16-BEB4-5C31080885CA}"/>
              </a:ext>
            </a:extLst>
          </p:cNvPr>
          <p:cNvSpPr>
            <a:spLocks noGrp="1"/>
          </p:cNvSpPr>
          <p:nvPr>
            <p:ph type="sldNum" sz="quarter" idx="12"/>
          </p:nvPr>
        </p:nvSpPr>
        <p:spPr/>
        <p:txBody>
          <a:bodyPr/>
          <a:lstStyle/>
          <a:p>
            <a:fld id="{0106E68E-373F-45DD-8479-C5EB26019175}" type="slidenum">
              <a:rPr lang="en-GB" smtClean="0"/>
              <a:t>‹#›</a:t>
            </a:fld>
            <a:endParaRPr lang="en-GB" dirty="0"/>
          </a:p>
        </p:txBody>
      </p:sp>
    </p:spTree>
    <p:extLst>
      <p:ext uri="{BB962C8B-B14F-4D97-AF65-F5344CB8AC3E}">
        <p14:creationId xmlns:p14="http://schemas.microsoft.com/office/powerpoint/2010/main" val="416296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FCAC-9399-4BB3-AA34-D8AA3B161C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7DA6ED-C94C-40DB-86E2-5D23F757C4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EDB7E4-7B1A-47E8-A1BE-D3557726C6EC}"/>
              </a:ext>
            </a:extLst>
          </p:cNvPr>
          <p:cNvSpPr>
            <a:spLocks noGrp="1"/>
          </p:cNvSpPr>
          <p:nvPr>
            <p:ph type="dt" sz="half" idx="10"/>
          </p:nvPr>
        </p:nvSpPr>
        <p:spPr/>
        <p:txBody>
          <a:bodyPr/>
          <a:lstStyle/>
          <a:p>
            <a:fld id="{146279A4-241B-774F-A47A-15E0356519DB}" type="datetime1">
              <a:rPr lang="en-US" smtClean="0"/>
              <a:t>12/7/21</a:t>
            </a:fld>
            <a:endParaRPr lang="en-GB" dirty="0"/>
          </a:p>
        </p:txBody>
      </p:sp>
      <p:sp>
        <p:nvSpPr>
          <p:cNvPr id="5" name="Footer Placeholder 4">
            <a:extLst>
              <a:ext uri="{FF2B5EF4-FFF2-40B4-BE49-F238E27FC236}">
                <a16:creationId xmlns:a16="http://schemas.microsoft.com/office/drawing/2014/main" id="{5094B87B-7280-4CAF-89E1-621A7763547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330B128-51D9-4FDC-878A-FC315FC44AE7}"/>
              </a:ext>
            </a:extLst>
          </p:cNvPr>
          <p:cNvSpPr>
            <a:spLocks noGrp="1"/>
          </p:cNvSpPr>
          <p:nvPr>
            <p:ph type="sldNum" sz="quarter" idx="12"/>
          </p:nvPr>
        </p:nvSpPr>
        <p:spPr/>
        <p:txBody>
          <a:bodyPr/>
          <a:lstStyle/>
          <a:p>
            <a:fld id="{0106E68E-373F-45DD-8479-C5EB26019175}" type="slidenum">
              <a:rPr lang="en-GB" smtClean="0"/>
              <a:t>‹#›</a:t>
            </a:fld>
            <a:endParaRPr lang="en-GB" dirty="0"/>
          </a:p>
        </p:txBody>
      </p:sp>
    </p:spTree>
    <p:extLst>
      <p:ext uri="{BB962C8B-B14F-4D97-AF65-F5344CB8AC3E}">
        <p14:creationId xmlns:p14="http://schemas.microsoft.com/office/powerpoint/2010/main" val="1927091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F189-EC97-41EB-9E25-52BF8EE437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CB1F971-B895-4580-80E7-4D487CB97C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CE4845-857C-4E97-A866-C1541C122F9D}"/>
              </a:ext>
            </a:extLst>
          </p:cNvPr>
          <p:cNvSpPr>
            <a:spLocks noGrp="1"/>
          </p:cNvSpPr>
          <p:nvPr>
            <p:ph type="dt" sz="half" idx="10"/>
          </p:nvPr>
        </p:nvSpPr>
        <p:spPr/>
        <p:txBody>
          <a:bodyPr/>
          <a:lstStyle/>
          <a:p>
            <a:fld id="{6C2ACF03-3341-A74A-914C-1408D61963DB}" type="datetime1">
              <a:rPr lang="en-US" smtClean="0"/>
              <a:t>12/7/21</a:t>
            </a:fld>
            <a:endParaRPr lang="en-GB" dirty="0"/>
          </a:p>
        </p:txBody>
      </p:sp>
      <p:sp>
        <p:nvSpPr>
          <p:cNvPr id="5" name="Footer Placeholder 4">
            <a:extLst>
              <a:ext uri="{FF2B5EF4-FFF2-40B4-BE49-F238E27FC236}">
                <a16:creationId xmlns:a16="http://schemas.microsoft.com/office/drawing/2014/main" id="{4DADD601-572F-4F92-9730-CC88088D1CE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7CE4B1B-9481-41BE-A35C-E986724B8AF1}"/>
              </a:ext>
            </a:extLst>
          </p:cNvPr>
          <p:cNvSpPr>
            <a:spLocks noGrp="1"/>
          </p:cNvSpPr>
          <p:nvPr>
            <p:ph type="sldNum" sz="quarter" idx="12"/>
          </p:nvPr>
        </p:nvSpPr>
        <p:spPr/>
        <p:txBody>
          <a:bodyPr/>
          <a:lstStyle/>
          <a:p>
            <a:fld id="{0106E68E-373F-45DD-8479-C5EB26019175}" type="slidenum">
              <a:rPr lang="en-GB" smtClean="0"/>
              <a:t>‹#›</a:t>
            </a:fld>
            <a:endParaRPr lang="en-GB" dirty="0"/>
          </a:p>
        </p:txBody>
      </p:sp>
    </p:spTree>
    <p:extLst>
      <p:ext uri="{BB962C8B-B14F-4D97-AF65-F5344CB8AC3E}">
        <p14:creationId xmlns:p14="http://schemas.microsoft.com/office/powerpoint/2010/main" val="2394998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3774C-0534-4C0F-82CB-3DBF40690D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6BBD91-DCDE-4A86-8992-5599A555EA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5FFF67-BEAA-4EC4-B4ED-415E1DD173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AF3F81-881E-4C57-A47F-C2173B206CD2}"/>
              </a:ext>
            </a:extLst>
          </p:cNvPr>
          <p:cNvSpPr>
            <a:spLocks noGrp="1"/>
          </p:cNvSpPr>
          <p:nvPr>
            <p:ph type="dt" sz="half" idx="10"/>
          </p:nvPr>
        </p:nvSpPr>
        <p:spPr/>
        <p:txBody>
          <a:bodyPr/>
          <a:lstStyle/>
          <a:p>
            <a:fld id="{78E051EB-2740-EC42-8958-7502765F6BF3}" type="datetime1">
              <a:rPr lang="en-US" smtClean="0"/>
              <a:t>12/7/21</a:t>
            </a:fld>
            <a:endParaRPr lang="en-GB" dirty="0"/>
          </a:p>
        </p:txBody>
      </p:sp>
      <p:sp>
        <p:nvSpPr>
          <p:cNvPr id="6" name="Footer Placeholder 5">
            <a:extLst>
              <a:ext uri="{FF2B5EF4-FFF2-40B4-BE49-F238E27FC236}">
                <a16:creationId xmlns:a16="http://schemas.microsoft.com/office/drawing/2014/main" id="{CAAC8557-9CBF-458F-AB95-FE99C63051F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FF29D06-39B5-4F3E-82FA-9C0007D33DA7}"/>
              </a:ext>
            </a:extLst>
          </p:cNvPr>
          <p:cNvSpPr>
            <a:spLocks noGrp="1"/>
          </p:cNvSpPr>
          <p:nvPr>
            <p:ph type="sldNum" sz="quarter" idx="12"/>
          </p:nvPr>
        </p:nvSpPr>
        <p:spPr/>
        <p:txBody>
          <a:bodyPr/>
          <a:lstStyle/>
          <a:p>
            <a:fld id="{0106E68E-373F-45DD-8479-C5EB26019175}" type="slidenum">
              <a:rPr lang="en-GB" smtClean="0"/>
              <a:t>‹#›</a:t>
            </a:fld>
            <a:endParaRPr lang="en-GB" dirty="0"/>
          </a:p>
        </p:txBody>
      </p:sp>
    </p:spTree>
    <p:extLst>
      <p:ext uri="{BB962C8B-B14F-4D97-AF65-F5344CB8AC3E}">
        <p14:creationId xmlns:p14="http://schemas.microsoft.com/office/powerpoint/2010/main" val="78658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5F96-8D83-4245-B899-FA020FBEC0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667A5F-C74A-4A12-9A30-B577A59198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7E1FCE-6676-406F-AAE2-6F1BF07BD5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CFAC72D-7EBA-49F1-A40C-F016F8FCD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433318-12E0-4CE9-B87F-7EF56EE91B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035885A-29D9-442A-935C-C7D9C35211B5}"/>
              </a:ext>
            </a:extLst>
          </p:cNvPr>
          <p:cNvSpPr>
            <a:spLocks noGrp="1"/>
          </p:cNvSpPr>
          <p:nvPr>
            <p:ph type="dt" sz="half" idx="10"/>
          </p:nvPr>
        </p:nvSpPr>
        <p:spPr/>
        <p:txBody>
          <a:bodyPr/>
          <a:lstStyle/>
          <a:p>
            <a:fld id="{16392D18-F915-D449-8217-067263DC4CAD}" type="datetime1">
              <a:rPr lang="en-US" smtClean="0"/>
              <a:t>12/7/21</a:t>
            </a:fld>
            <a:endParaRPr lang="en-GB" dirty="0"/>
          </a:p>
        </p:txBody>
      </p:sp>
      <p:sp>
        <p:nvSpPr>
          <p:cNvPr id="8" name="Footer Placeholder 7">
            <a:extLst>
              <a:ext uri="{FF2B5EF4-FFF2-40B4-BE49-F238E27FC236}">
                <a16:creationId xmlns:a16="http://schemas.microsoft.com/office/drawing/2014/main" id="{65264724-1947-4281-B935-22F9CFFC0D6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B7205229-997F-43D5-8E4D-B96C089FEC91}"/>
              </a:ext>
            </a:extLst>
          </p:cNvPr>
          <p:cNvSpPr>
            <a:spLocks noGrp="1"/>
          </p:cNvSpPr>
          <p:nvPr>
            <p:ph type="sldNum" sz="quarter" idx="12"/>
          </p:nvPr>
        </p:nvSpPr>
        <p:spPr/>
        <p:txBody>
          <a:bodyPr/>
          <a:lstStyle/>
          <a:p>
            <a:fld id="{0106E68E-373F-45DD-8479-C5EB26019175}" type="slidenum">
              <a:rPr lang="en-GB" smtClean="0"/>
              <a:t>‹#›</a:t>
            </a:fld>
            <a:endParaRPr lang="en-GB" dirty="0"/>
          </a:p>
        </p:txBody>
      </p:sp>
    </p:spTree>
    <p:extLst>
      <p:ext uri="{BB962C8B-B14F-4D97-AF65-F5344CB8AC3E}">
        <p14:creationId xmlns:p14="http://schemas.microsoft.com/office/powerpoint/2010/main" val="2649650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28F76-A449-48C2-B918-92D0DA7F97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714AE9-C22C-48DD-BB23-50458E43C254}"/>
              </a:ext>
            </a:extLst>
          </p:cNvPr>
          <p:cNvSpPr>
            <a:spLocks noGrp="1"/>
          </p:cNvSpPr>
          <p:nvPr>
            <p:ph type="dt" sz="half" idx="10"/>
          </p:nvPr>
        </p:nvSpPr>
        <p:spPr/>
        <p:txBody>
          <a:bodyPr/>
          <a:lstStyle/>
          <a:p>
            <a:fld id="{100B45FA-F9C2-B244-AEC5-80C8B0C7B04B}" type="datetime1">
              <a:rPr lang="en-US" smtClean="0"/>
              <a:t>12/7/21</a:t>
            </a:fld>
            <a:endParaRPr lang="en-GB" dirty="0"/>
          </a:p>
        </p:txBody>
      </p:sp>
      <p:sp>
        <p:nvSpPr>
          <p:cNvPr id="4" name="Footer Placeholder 3">
            <a:extLst>
              <a:ext uri="{FF2B5EF4-FFF2-40B4-BE49-F238E27FC236}">
                <a16:creationId xmlns:a16="http://schemas.microsoft.com/office/drawing/2014/main" id="{9791AEA5-A8B9-48E0-8D8A-7D34CF170B2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C44056D5-2931-4955-A6AE-E3C493500956}"/>
              </a:ext>
            </a:extLst>
          </p:cNvPr>
          <p:cNvSpPr>
            <a:spLocks noGrp="1"/>
          </p:cNvSpPr>
          <p:nvPr>
            <p:ph type="sldNum" sz="quarter" idx="12"/>
          </p:nvPr>
        </p:nvSpPr>
        <p:spPr/>
        <p:txBody>
          <a:bodyPr/>
          <a:lstStyle/>
          <a:p>
            <a:fld id="{0106E68E-373F-45DD-8479-C5EB26019175}" type="slidenum">
              <a:rPr lang="en-GB" smtClean="0"/>
              <a:t>‹#›</a:t>
            </a:fld>
            <a:endParaRPr lang="en-GB" dirty="0"/>
          </a:p>
        </p:txBody>
      </p:sp>
    </p:spTree>
    <p:extLst>
      <p:ext uri="{BB962C8B-B14F-4D97-AF65-F5344CB8AC3E}">
        <p14:creationId xmlns:p14="http://schemas.microsoft.com/office/powerpoint/2010/main" val="3328407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239360-472B-4D57-955A-3C733A45AF5D}"/>
              </a:ext>
            </a:extLst>
          </p:cNvPr>
          <p:cNvSpPr>
            <a:spLocks noGrp="1"/>
          </p:cNvSpPr>
          <p:nvPr>
            <p:ph type="dt" sz="half" idx="10"/>
          </p:nvPr>
        </p:nvSpPr>
        <p:spPr/>
        <p:txBody>
          <a:bodyPr/>
          <a:lstStyle/>
          <a:p>
            <a:fld id="{43F198ED-3A2C-8B4B-9E2A-57BDB4B9CBA7}" type="datetime1">
              <a:rPr lang="en-US" smtClean="0"/>
              <a:t>12/7/21</a:t>
            </a:fld>
            <a:endParaRPr lang="en-GB" dirty="0"/>
          </a:p>
        </p:txBody>
      </p:sp>
      <p:sp>
        <p:nvSpPr>
          <p:cNvPr id="3" name="Footer Placeholder 2">
            <a:extLst>
              <a:ext uri="{FF2B5EF4-FFF2-40B4-BE49-F238E27FC236}">
                <a16:creationId xmlns:a16="http://schemas.microsoft.com/office/drawing/2014/main" id="{BE2219DD-A7DA-407A-A363-D8BF1486424D}"/>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C0E00E8-538D-4474-9DFA-296F6EF2EA69}"/>
              </a:ext>
            </a:extLst>
          </p:cNvPr>
          <p:cNvSpPr>
            <a:spLocks noGrp="1"/>
          </p:cNvSpPr>
          <p:nvPr>
            <p:ph type="sldNum" sz="quarter" idx="12"/>
          </p:nvPr>
        </p:nvSpPr>
        <p:spPr/>
        <p:txBody>
          <a:bodyPr/>
          <a:lstStyle/>
          <a:p>
            <a:fld id="{0106E68E-373F-45DD-8479-C5EB26019175}" type="slidenum">
              <a:rPr lang="en-GB" smtClean="0"/>
              <a:t>‹#›</a:t>
            </a:fld>
            <a:endParaRPr lang="en-GB" dirty="0"/>
          </a:p>
        </p:txBody>
      </p:sp>
    </p:spTree>
    <p:extLst>
      <p:ext uri="{BB962C8B-B14F-4D97-AF65-F5344CB8AC3E}">
        <p14:creationId xmlns:p14="http://schemas.microsoft.com/office/powerpoint/2010/main" val="3061705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8762-8F82-4933-A569-5DC072D23C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3D09AF-3BFC-42BB-AA62-EC9FE2728D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AFB41C2-1EE0-48A5-9F3F-0A1F3C188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780BF-B38D-476C-832B-E5D1CD311B1C}"/>
              </a:ext>
            </a:extLst>
          </p:cNvPr>
          <p:cNvSpPr>
            <a:spLocks noGrp="1"/>
          </p:cNvSpPr>
          <p:nvPr>
            <p:ph type="dt" sz="half" idx="10"/>
          </p:nvPr>
        </p:nvSpPr>
        <p:spPr/>
        <p:txBody>
          <a:bodyPr/>
          <a:lstStyle/>
          <a:p>
            <a:fld id="{F952944D-04B2-9844-AB8A-2FBEAB4C442F}" type="datetime1">
              <a:rPr lang="en-US" smtClean="0"/>
              <a:t>12/7/21</a:t>
            </a:fld>
            <a:endParaRPr lang="en-GB" dirty="0"/>
          </a:p>
        </p:txBody>
      </p:sp>
      <p:sp>
        <p:nvSpPr>
          <p:cNvPr id="6" name="Footer Placeholder 5">
            <a:extLst>
              <a:ext uri="{FF2B5EF4-FFF2-40B4-BE49-F238E27FC236}">
                <a16:creationId xmlns:a16="http://schemas.microsoft.com/office/drawing/2014/main" id="{2FF540B7-C159-48F5-9764-D59A846B818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6814AB8-5C3E-4FE4-83AC-B394E2E77CB9}"/>
              </a:ext>
            </a:extLst>
          </p:cNvPr>
          <p:cNvSpPr>
            <a:spLocks noGrp="1"/>
          </p:cNvSpPr>
          <p:nvPr>
            <p:ph type="sldNum" sz="quarter" idx="12"/>
          </p:nvPr>
        </p:nvSpPr>
        <p:spPr/>
        <p:txBody>
          <a:bodyPr/>
          <a:lstStyle/>
          <a:p>
            <a:fld id="{0106E68E-373F-45DD-8479-C5EB26019175}" type="slidenum">
              <a:rPr lang="en-GB" smtClean="0"/>
              <a:t>‹#›</a:t>
            </a:fld>
            <a:endParaRPr lang="en-GB" dirty="0"/>
          </a:p>
        </p:txBody>
      </p:sp>
    </p:spTree>
    <p:extLst>
      <p:ext uri="{BB962C8B-B14F-4D97-AF65-F5344CB8AC3E}">
        <p14:creationId xmlns:p14="http://schemas.microsoft.com/office/powerpoint/2010/main" val="393038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3FD2-D26C-4753-8ECA-836D72BA8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7C75F4E-E4AC-45D5-93DE-B1E4D921AA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A12841B4-ED05-4F39-A311-EDB503A7C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D4513-8145-4BF7-9C09-34CFB8B0215A}"/>
              </a:ext>
            </a:extLst>
          </p:cNvPr>
          <p:cNvSpPr>
            <a:spLocks noGrp="1"/>
          </p:cNvSpPr>
          <p:nvPr>
            <p:ph type="dt" sz="half" idx="10"/>
          </p:nvPr>
        </p:nvSpPr>
        <p:spPr/>
        <p:txBody>
          <a:bodyPr/>
          <a:lstStyle/>
          <a:p>
            <a:fld id="{599F8913-2C90-E742-8239-ED7CE4FAD6F3}" type="datetime1">
              <a:rPr lang="en-US" smtClean="0"/>
              <a:t>12/7/21</a:t>
            </a:fld>
            <a:endParaRPr lang="en-GB" dirty="0"/>
          </a:p>
        </p:txBody>
      </p:sp>
      <p:sp>
        <p:nvSpPr>
          <p:cNvPr id="6" name="Footer Placeholder 5">
            <a:extLst>
              <a:ext uri="{FF2B5EF4-FFF2-40B4-BE49-F238E27FC236}">
                <a16:creationId xmlns:a16="http://schemas.microsoft.com/office/drawing/2014/main" id="{207C5061-7F07-470A-8D07-D812E6A34A6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B7F11E9-E2C6-4609-98E0-5B01E9C79B5B}"/>
              </a:ext>
            </a:extLst>
          </p:cNvPr>
          <p:cNvSpPr>
            <a:spLocks noGrp="1"/>
          </p:cNvSpPr>
          <p:nvPr>
            <p:ph type="sldNum" sz="quarter" idx="12"/>
          </p:nvPr>
        </p:nvSpPr>
        <p:spPr/>
        <p:txBody>
          <a:bodyPr/>
          <a:lstStyle/>
          <a:p>
            <a:fld id="{0106E68E-373F-45DD-8479-C5EB26019175}" type="slidenum">
              <a:rPr lang="en-GB" smtClean="0"/>
              <a:t>‹#›</a:t>
            </a:fld>
            <a:endParaRPr lang="en-GB" dirty="0"/>
          </a:p>
        </p:txBody>
      </p:sp>
    </p:spTree>
    <p:extLst>
      <p:ext uri="{BB962C8B-B14F-4D97-AF65-F5344CB8AC3E}">
        <p14:creationId xmlns:p14="http://schemas.microsoft.com/office/powerpoint/2010/main" val="3023937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F90427-D39B-4D1F-BFC8-59772DDD9E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8AC7FF-8B63-462F-ACCA-33C9CFBB9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77C52D-95EF-4AF0-98C3-1DBF246436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35B5F-9947-1047-899C-283E93235EE9}" type="datetime1">
              <a:rPr lang="en-US" smtClean="0"/>
              <a:t>12/7/21</a:t>
            </a:fld>
            <a:endParaRPr lang="en-GB" dirty="0"/>
          </a:p>
        </p:txBody>
      </p:sp>
      <p:sp>
        <p:nvSpPr>
          <p:cNvPr id="5" name="Footer Placeholder 4">
            <a:extLst>
              <a:ext uri="{FF2B5EF4-FFF2-40B4-BE49-F238E27FC236}">
                <a16:creationId xmlns:a16="http://schemas.microsoft.com/office/drawing/2014/main" id="{E709D36C-72BD-4951-B125-AAB32401B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E7CA380-A861-4F84-8F13-2A559C0AE5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6E68E-373F-45DD-8479-C5EB26019175}" type="slidenum">
              <a:rPr lang="en-GB" smtClean="0"/>
              <a:t>‹#›</a:t>
            </a:fld>
            <a:endParaRPr lang="en-GB" dirty="0"/>
          </a:p>
        </p:txBody>
      </p:sp>
    </p:spTree>
    <p:extLst>
      <p:ext uri="{BB962C8B-B14F-4D97-AF65-F5344CB8AC3E}">
        <p14:creationId xmlns:p14="http://schemas.microsoft.com/office/powerpoint/2010/main" val="219340339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ngall.com/mission-png"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jayce-o.blogspot.com/2012/03/4-reasons-for-logo-redesign.html"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png"/><Relationship Id="rId3" Type="http://schemas.openxmlformats.org/officeDocument/2006/relationships/image" Target="../media/image19.tiff"/><Relationship Id="rId7" Type="http://schemas.openxmlformats.org/officeDocument/2006/relationships/image" Target="../media/image23.tiff"/><Relationship Id="rId12" Type="http://schemas.openxmlformats.org/officeDocument/2006/relationships/image" Target="../media/image28.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tiff"/><Relationship Id="rId10" Type="http://schemas.openxmlformats.org/officeDocument/2006/relationships/image" Target="../media/image26.tiff"/><Relationship Id="rId4" Type="http://schemas.openxmlformats.org/officeDocument/2006/relationships/image" Target="../media/image20.tiff"/><Relationship Id="rId9" Type="http://schemas.openxmlformats.org/officeDocument/2006/relationships/image" Target="../media/image25.tiff"/><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ictworks.org/we-need-to-create-business-models-that-deliver-value-to-overcome-the-digital-divide/"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oregoncenterfornursing.org/nursing-workforce-research/research-4-2/" TargetMode="External"/><Relationship Id="rId13"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hyperlink" Target="https://www.marketing91.com/social-media-definition/"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www.electronics-lab.com/4-coin-sized-linux-computer-wifi/" TargetMode="External"/><Relationship Id="rId11" Type="http://schemas.openxmlformats.org/officeDocument/2006/relationships/image" Target="../media/image9.jpg"/><Relationship Id="rId5" Type="http://schemas.openxmlformats.org/officeDocument/2006/relationships/image" Target="../media/image6.jpg"/><Relationship Id="rId10" Type="http://schemas.openxmlformats.org/officeDocument/2006/relationships/hyperlink" Target="https://www.storyboardthat.com/create/infographics-communication" TargetMode="External"/><Relationship Id="rId4" Type="http://schemas.openxmlformats.org/officeDocument/2006/relationships/hyperlink" Target="https://adigitallamp.com/internet-security-threats-you-should-aware-of/" TargetMode="External"/><Relationship Id="rId9" Type="http://schemas.openxmlformats.org/officeDocument/2006/relationships/image" Target="../media/image8.png"/><Relationship Id="rId14" Type="http://schemas.openxmlformats.org/officeDocument/2006/relationships/hyperlink" Target="https://medium.com/dreamcatcher-its-blog/tips-on-launching-a-successful-e-commerce-business-614bd23b311f"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en.wikipedia.org/wiki/Perry_Carnegie_Library_Building" TargetMode="External"/><Relationship Id="rId3" Type="http://schemas.openxmlformats.org/officeDocument/2006/relationships/hyperlink" Target="https://www.valleyjusticecoalition.org/about/" TargetMode="External"/><Relationship Id="rId7" Type="http://schemas.openxmlformats.org/officeDocument/2006/relationships/hyperlink" Target="https://arkansasgopwing.blogspot.com/2010_11_14_archive.html" TargetMode="External"/><Relationship Id="rId12"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3.jpg"/><Relationship Id="rId11" Type="http://schemas.openxmlformats.org/officeDocument/2006/relationships/hyperlink" Target="https://sustainingcommunity.wordpress.com/2016/02/25/introduction-community-engagement/" TargetMode="External"/><Relationship Id="rId5" Type="http://schemas.openxmlformats.org/officeDocument/2006/relationships/hyperlink" Target="https://en.wikipedia.org/wiki/Snoqualmie_Valley_School_District" TargetMode="External"/><Relationship Id="rId10" Type="http://schemas.openxmlformats.org/officeDocument/2006/relationships/image" Target="../media/image15.png"/><Relationship Id="rId4" Type="http://schemas.openxmlformats.org/officeDocument/2006/relationships/image" Target="../media/image12.jpg"/><Relationship Id="rId9" Type="http://schemas.openxmlformats.org/officeDocument/2006/relationships/hyperlink" Target="https://en.wikipedia.org/wiki/Federal_Trade_Commiss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mputer&#10;&#10;Description automatically generated">
            <a:extLst>
              <a:ext uri="{FF2B5EF4-FFF2-40B4-BE49-F238E27FC236}">
                <a16:creationId xmlns:a16="http://schemas.microsoft.com/office/drawing/2014/main" id="{F75BD437-077F-46DC-B99C-14C5C09EFA87}"/>
              </a:ext>
            </a:extLst>
          </p:cNvPr>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1912868" y="1906380"/>
            <a:ext cx="7675456" cy="4317444"/>
          </a:xfrm>
          <a:prstGeom prst="rect">
            <a:avLst/>
          </a:prstGeom>
          <a:effectLst>
            <a:glow rad="228600">
              <a:schemeClr val="accent1">
                <a:satMod val="175000"/>
                <a:alpha val="40000"/>
              </a:schemeClr>
            </a:glow>
            <a:innerShdw blurRad="114300">
              <a:prstClr val="black"/>
            </a:innerShdw>
          </a:effectLst>
        </p:spPr>
      </p:pic>
      <p:sp>
        <p:nvSpPr>
          <p:cNvPr id="8" name="TextBox 7">
            <a:extLst>
              <a:ext uri="{FF2B5EF4-FFF2-40B4-BE49-F238E27FC236}">
                <a16:creationId xmlns:a16="http://schemas.microsoft.com/office/drawing/2014/main" id="{18E91C7A-71D1-47A0-9D9B-541C6989F986}"/>
              </a:ext>
            </a:extLst>
          </p:cNvPr>
          <p:cNvSpPr txBox="1"/>
          <p:nvPr/>
        </p:nvSpPr>
        <p:spPr>
          <a:xfrm>
            <a:off x="768206" y="196855"/>
            <a:ext cx="9964779" cy="1200329"/>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solidFill>
                <a:effectLst/>
                <a:uLnTx/>
                <a:uFillTx/>
                <a:latin typeface="Calibri" panose="020F0502020204030204"/>
                <a:ea typeface="+mn-ea"/>
                <a:cs typeface="+mn-cs"/>
              </a:rPr>
              <a:t>Bridging the Digital Divide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kern="1200" dirty="0">
                <a:solidFill>
                  <a:schemeClr val="tx1"/>
                </a:solidFill>
                <a:latin typeface="Calibri" panose="020F0502020204030204"/>
                <a:ea typeface="+mn-ea"/>
                <a:cs typeface="+mn-cs"/>
              </a:rPr>
              <a:t>Update -- December 9</a:t>
            </a:r>
            <a:r>
              <a:rPr lang="en-GB" sz="3600" b="1" kern="1200" baseline="30000" dirty="0">
                <a:solidFill>
                  <a:schemeClr val="tx1"/>
                </a:solidFill>
                <a:latin typeface="Calibri" panose="020F0502020204030204"/>
                <a:ea typeface="+mn-ea"/>
                <a:cs typeface="+mn-cs"/>
              </a:rPr>
              <a:t>th</a:t>
            </a:r>
            <a:r>
              <a:rPr lang="en-GB" sz="3600" b="1" kern="1200" dirty="0">
                <a:solidFill>
                  <a:schemeClr val="tx1"/>
                </a:solidFill>
                <a:latin typeface="Calibri" panose="020F0502020204030204"/>
                <a:ea typeface="+mn-ea"/>
                <a:cs typeface="+mn-cs"/>
              </a:rPr>
              <a:t>, 2021</a:t>
            </a:r>
            <a:endParaRPr kumimoji="0" lang="en-GB" sz="36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017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FC92-4F5E-FE47-8D61-F0395A11F804}"/>
              </a:ext>
            </a:extLst>
          </p:cNvPr>
          <p:cNvSpPr>
            <a:spLocks noGrp="1"/>
          </p:cNvSpPr>
          <p:nvPr>
            <p:ph type="title"/>
          </p:nvPr>
        </p:nvSpPr>
        <p:spPr>
          <a:xfrm>
            <a:off x="3339548" y="362989"/>
            <a:ext cx="8213036" cy="1325563"/>
          </a:xfrm>
        </p:spPr>
        <p:txBody>
          <a:bodyPr/>
          <a:lstStyle/>
          <a:p>
            <a:r>
              <a:rPr lang="en-US" dirty="0"/>
              <a:t>The Mission of SCC Digital Literacy</a:t>
            </a:r>
          </a:p>
        </p:txBody>
      </p:sp>
      <p:sp>
        <p:nvSpPr>
          <p:cNvPr id="3" name="Content Placeholder 2">
            <a:extLst>
              <a:ext uri="{FF2B5EF4-FFF2-40B4-BE49-F238E27FC236}">
                <a16:creationId xmlns:a16="http://schemas.microsoft.com/office/drawing/2014/main" id="{1E1F3EF7-48C1-704B-984F-3F1E0A1D4F0E}"/>
              </a:ext>
            </a:extLst>
          </p:cNvPr>
          <p:cNvSpPr>
            <a:spLocks noGrp="1"/>
          </p:cNvSpPr>
          <p:nvPr>
            <p:ph idx="1"/>
          </p:nvPr>
        </p:nvSpPr>
        <p:spPr>
          <a:xfrm>
            <a:off x="838200" y="2143673"/>
            <a:ext cx="10515600" cy="4351338"/>
          </a:xfrm>
        </p:spPr>
        <p:txBody>
          <a:bodyPr/>
          <a:lstStyle/>
          <a:p>
            <a:r>
              <a:rPr lang="en-US" dirty="0"/>
              <a:t>To come together as a SCC community initiative to address the inequity around digital literacy</a:t>
            </a:r>
          </a:p>
          <a:p>
            <a:endParaRPr lang="en-US" dirty="0"/>
          </a:p>
          <a:p>
            <a:r>
              <a:rPr lang="en-US" dirty="0"/>
              <a:t>Through providing digital education at required levels for the most vulnerable</a:t>
            </a:r>
          </a:p>
          <a:p>
            <a:endParaRPr lang="en-US" dirty="0"/>
          </a:p>
          <a:p>
            <a:r>
              <a:rPr lang="en-US" dirty="0"/>
              <a:t>So that each and all have access to educational, social and economic opportunities leading to greater community investment.</a:t>
            </a:r>
          </a:p>
        </p:txBody>
      </p:sp>
      <p:sp>
        <p:nvSpPr>
          <p:cNvPr id="5" name="Footer Placeholder 4">
            <a:extLst>
              <a:ext uri="{FF2B5EF4-FFF2-40B4-BE49-F238E27FC236}">
                <a16:creationId xmlns:a16="http://schemas.microsoft.com/office/drawing/2014/main" id="{766ACD83-053A-EC41-88F4-786EAA46B307}"/>
              </a:ext>
            </a:extLst>
          </p:cNvPr>
          <p:cNvSpPr>
            <a:spLocks noGrp="1"/>
          </p:cNvSpPr>
          <p:nvPr>
            <p:ph type="ftr" sz="quarter" idx="11"/>
          </p:nvPr>
        </p:nvSpPr>
        <p:spPr/>
        <p:txBody>
          <a:bodyPr/>
          <a:lstStyle/>
          <a:p>
            <a:endParaRPr lang="en-GB" dirty="0"/>
          </a:p>
        </p:txBody>
      </p:sp>
      <p:sp>
        <p:nvSpPr>
          <p:cNvPr id="6" name="TextBox 5">
            <a:extLst>
              <a:ext uri="{FF2B5EF4-FFF2-40B4-BE49-F238E27FC236}">
                <a16:creationId xmlns:a16="http://schemas.microsoft.com/office/drawing/2014/main" id="{9F8A2C62-82CB-A14E-BEB4-7423CD4E4131}"/>
              </a:ext>
            </a:extLst>
          </p:cNvPr>
          <p:cNvSpPr txBox="1"/>
          <p:nvPr/>
        </p:nvSpPr>
        <p:spPr>
          <a:xfrm>
            <a:off x="10075025" y="6517178"/>
            <a:ext cx="1762299" cy="307777"/>
          </a:xfrm>
          <a:prstGeom prst="rect">
            <a:avLst/>
          </a:prstGeom>
          <a:noFill/>
        </p:spPr>
        <p:txBody>
          <a:bodyPr wrap="square" rtlCol="0">
            <a:spAutoFit/>
          </a:bodyPr>
          <a:lstStyle/>
          <a:p>
            <a:pPr algn="r"/>
            <a:r>
              <a:rPr lang="en-US" dirty="0"/>
              <a:t>10</a:t>
            </a:r>
          </a:p>
        </p:txBody>
      </p:sp>
      <p:pic>
        <p:nvPicPr>
          <p:cNvPr id="7" name="Picture 6" descr="Logo&#10;&#10;Description automatically generated">
            <a:extLst>
              <a:ext uri="{FF2B5EF4-FFF2-40B4-BE49-F238E27FC236}">
                <a16:creationId xmlns:a16="http://schemas.microsoft.com/office/drawing/2014/main" id="{2ACAEE47-FB79-714F-80A1-0E655C85D16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8902" y="-237159"/>
            <a:ext cx="3035193" cy="2311111"/>
          </a:xfrm>
          <a:prstGeom prst="rect">
            <a:avLst/>
          </a:prstGeom>
        </p:spPr>
      </p:pic>
    </p:spTree>
    <p:extLst>
      <p:ext uri="{BB962C8B-B14F-4D97-AF65-F5344CB8AC3E}">
        <p14:creationId xmlns:p14="http://schemas.microsoft.com/office/powerpoint/2010/main" val="1473614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EACC0-7ED8-364F-9FD4-974B9DF79AE5}"/>
              </a:ext>
            </a:extLst>
          </p:cNvPr>
          <p:cNvSpPr>
            <a:spLocks noGrp="1"/>
          </p:cNvSpPr>
          <p:nvPr>
            <p:ph type="title"/>
          </p:nvPr>
        </p:nvSpPr>
        <p:spPr>
          <a:xfrm>
            <a:off x="4591882" y="365125"/>
            <a:ext cx="6404113" cy="1325563"/>
          </a:xfrm>
        </p:spPr>
        <p:txBody>
          <a:bodyPr/>
          <a:lstStyle/>
          <a:p>
            <a:r>
              <a:rPr lang="en-US" dirty="0"/>
              <a:t>Vision for Digital Literacy</a:t>
            </a:r>
          </a:p>
        </p:txBody>
      </p:sp>
      <p:sp>
        <p:nvSpPr>
          <p:cNvPr id="3" name="Content Placeholder 2">
            <a:extLst>
              <a:ext uri="{FF2B5EF4-FFF2-40B4-BE49-F238E27FC236}">
                <a16:creationId xmlns:a16="http://schemas.microsoft.com/office/drawing/2014/main" id="{141117FB-F0C5-FD47-9900-4F065B6A0167}"/>
              </a:ext>
            </a:extLst>
          </p:cNvPr>
          <p:cNvSpPr>
            <a:spLocks noGrp="1"/>
          </p:cNvSpPr>
          <p:nvPr>
            <p:ph idx="1"/>
          </p:nvPr>
        </p:nvSpPr>
        <p:spPr>
          <a:xfrm>
            <a:off x="838200" y="2288842"/>
            <a:ext cx="10515600" cy="4351338"/>
          </a:xfrm>
        </p:spPr>
        <p:txBody>
          <a:bodyPr>
            <a:normAutofit/>
          </a:bodyPr>
          <a:lstStyle/>
          <a:p>
            <a:r>
              <a:rPr lang="en-US" dirty="0"/>
              <a:t>Doors are opened to new potential for achieving good health, employment, education and social connection.</a:t>
            </a:r>
          </a:p>
          <a:p>
            <a:endParaRPr lang="en-US" dirty="0"/>
          </a:p>
          <a:p>
            <a:r>
              <a:rPr lang="en-US" dirty="0"/>
              <a:t>Barriers are removed to becoming an engaged, contributing community member.</a:t>
            </a:r>
          </a:p>
          <a:p>
            <a:endParaRPr lang="en-US" dirty="0"/>
          </a:p>
          <a:p>
            <a:r>
              <a:rPr lang="en-US" dirty="0"/>
              <a:t>A sustainable organization (i.e. library) will carry on the mission.</a:t>
            </a:r>
          </a:p>
        </p:txBody>
      </p:sp>
      <p:sp>
        <p:nvSpPr>
          <p:cNvPr id="5" name="Footer Placeholder 4">
            <a:extLst>
              <a:ext uri="{FF2B5EF4-FFF2-40B4-BE49-F238E27FC236}">
                <a16:creationId xmlns:a16="http://schemas.microsoft.com/office/drawing/2014/main" id="{D0705874-7DEE-DC45-87A7-000FAEE44104}"/>
              </a:ext>
            </a:extLst>
          </p:cNvPr>
          <p:cNvSpPr>
            <a:spLocks noGrp="1"/>
          </p:cNvSpPr>
          <p:nvPr>
            <p:ph type="ftr" sz="quarter" idx="11"/>
          </p:nvPr>
        </p:nvSpPr>
        <p:spPr/>
        <p:txBody>
          <a:bodyPr/>
          <a:lstStyle/>
          <a:p>
            <a:endParaRPr lang="en-GB" dirty="0"/>
          </a:p>
        </p:txBody>
      </p:sp>
      <p:sp>
        <p:nvSpPr>
          <p:cNvPr id="6" name="TextBox 5">
            <a:extLst>
              <a:ext uri="{FF2B5EF4-FFF2-40B4-BE49-F238E27FC236}">
                <a16:creationId xmlns:a16="http://schemas.microsoft.com/office/drawing/2014/main" id="{809F63F8-695C-F148-9CF8-81BEE7F539D7}"/>
              </a:ext>
            </a:extLst>
          </p:cNvPr>
          <p:cNvSpPr txBox="1"/>
          <p:nvPr/>
        </p:nvSpPr>
        <p:spPr>
          <a:xfrm>
            <a:off x="10075025" y="6517178"/>
            <a:ext cx="1762299" cy="307777"/>
          </a:xfrm>
          <a:prstGeom prst="rect">
            <a:avLst/>
          </a:prstGeom>
          <a:noFill/>
        </p:spPr>
        <p:txBody>
          <a:bodyPr wrap="square" rtlCol="0">
            <a:spAutoFit/>
          </a:bodyPr>
          <a:lstStyle/>
          <a:p>
            <a:pPr algn="r"/>
            <a:r>
              <a:rPr lang="en-US" dirty="0"/>
              <a:t>11</a:t>
            </a:r>
          </a:p>
        </p:txBody>
      </p:sp>
      <p:pic>
        <p:nvPicPr>
          <p:cNvPr id="7" name="Picture 6" descr="Hands holding a globe&#10;&#10;Description automatically generated with low confidence">
            <a:extLst>
              <a:ext uri="{FF2B5EF4-FFF2-40B4-BE49-F238E27FC236}">
                <a16:creationId xmlns:a16="http://schemas.microsoft.com/office/drawing/2014/main" id="{6DB6F7DE-29E1-5C46-8624-CDE0AC91186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47204" y="136525"/>
            <a:ext cx="3365500" cy="1905000"/>
          </a:xfrm>
          <a:prstGeom prst="rect">
            <a:avLst/>
          </a:prstGeom>
        </p:spPr>
      </p:pic>
    </p:spTree>
    <p:extLst>
      <p:ext uri="{BB962C8B-B14F-4D97-AF65-F5344CB8AC3E}">
        <p14:creationId xmlns:p14="http://schemas.microsoft.com/office/powerpoint/2010/main" val="1763896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ABD10-4C3E-0541-967C-4AE380739507}"/>
              </a:ext>
            </a:extLst>
          </p:cNvPr>
          <p:cNvSpPr>
            <a:spLocks noGrp="1"/>
          </p:cNvSpPr>
          <p:nvPr>
            <p:ph type="title"/>
          </p:nvPr>
        </p:nvSpPr>
        <p:spPr>
          <a:xfrm>
            <a:off x="362544" y="867263"/>
            <a:ext cx="7114144" cy="811953"/>
          </a:xfrm>
        </p:spPr>
        <p:txBody>
          <a:bodyPr>
            <a:noAutofit/>
          </a:bodyPr>
          <a:lstStyle/>
          <a:p>
            <a:pPr algn="ctr"/>
            <a:r>
              <a:rPr lang="en-US" sz="3200" dirty="0"/>
              <a:t>Pilot Agencies for Train The Trainer</a:t>
            </a:r>
          </a:p>
        </p:txBody>
      </p:sp>
      <p:pic>
        <p:nvPicPr>
          <p:cNvPr id="8" name="Picture 7">
            <a:extLst>
              <a:ext uri="{FF2B5EF4-FFF2-40B4-BE49-F238E27FC236}">
                <a16:creationId xmlns:a16="http://schemas.microsoft.com/office/drawing/2014/main" id="{AA72BA8E-990F-934B-B2C6-B2EB0BE98262}"/>
              </a:ext>
            </a:extLst>
          </p:cNvPr>
          <p:cNvPicPr>
            <a:picLocks noChangeAspect="1"/>
          </p:cNvPicPr>
          <p:nvPr/>
        </p:nvPicPr>
        <p:blipFill>
          <a:blip r:embed="rId3"/>
          <a:stretch>
            <a:fillRect/>
          </a:stretch>
        </p:blipFill>
        <p:spPr>
          <a:xfrm>
            <a:off x="249316" y="1827021"/>
            <a:ext cx="3289300" cy="1092200"/>
          </a:xfrm>
          <a:prstGeom prst="rect">
            <a:avLst/>
          </a:prstGeom>
        </p:spPr>
      </p:pic>
      <p:pic>
        <p:nvPicPr>
          <p:cNvPr id="18" name="Picture 17">
            <a:extLst>
              <a:ext uri="{FF2B5EF4-FFF2-40B4-BE49-F238E27FC236}">
                <a16:creationId xmlns:a16="http://schemas.microsoft.com/office/drawing/2014/main" id="{3438231D-7EE5-364C-AC8B-2181BCC3A964}"/>
              </a:ext>
            </a:extLst>
          </p:cNvPr>
          <p:cNvPicPr>
            <a:picLocks noChangeAspect="1"/>
          </p:cNvPicPr>
          <p:nvPr/>
        </p:nvPicPr>
        <p:blipFill>
          <a:blip r:embed="rId4"/>
          <a:stretch>
            <a:fillRect/>
          </a:stretch>
        </p:blipFill>
        <p:spPr>
          <a:xfrm>
            <a:off x="2248789" y="3945380"/>
            <a:ext cx="1630076" cy="1361905"/>
          </a:xfrm>
          <a:prstGeom prst="rect">
            <a:avLst/>
          </a:prstGeom>
        </p:spPr>
      </p:pic>
      <p:pic>
        <p:nvPicPr>
          <p:cNvPr id="19" name="Picture 18">
            <a:extLst>
              <a:ext uri="{FF2B5EF4-FFF2-40B4-BE49-F238E27FC236}">
                <a16:creationId xmlns:a16="http://schemas.microsoft.com/office/drawing/2014/main" id="{B991553A-CFB1-CF4C-A66B-8BBE235A9504}"/>
              </a:ext>
            </a:extLst>
          </p:cNvPr>
          <p:cNvPicPr>
            <a:picLocks noChangeAspect="1"/>
          </p:cNvPicPr>
          <p:nvPr/>
        </p:nvPicPr>
        <p:blipFill>
          <a:blip r:embed="rId5"/>
          <a:stretch>
            <a:fillRect/>
          </a:stretch>
        </p:blipFill>
        <p:spPr>
          <a:xfrm>
            <a:off x="6954916" y="2094787"/>
            <a:ext cx="3810000" cy="1028700"/>
          </a:xfrm>
          <a:prstGeom prst="rect">
            <a:avLst/>
          </a:prstGeom>
        </p:spPr>
      </p:pic>
      <p:pic>
        <p:nvPicPr>
          <p:cNvPr id="20" name="Picture 19">
            <a:extLst>
              <a:ext uri="{FF2B5EF4-FFF2-40B4-BE49-F238E27FC236}">
                <a16:creationId xmlns:a16="http://schemas.microsoft.com/office/drawing/2014/main" id="{8D9F71F2-FA93-6D45-8D6E-18EEDA4D2BD6}"/>
              </a:ext>
            </a:extLst>
          </p:cNvPr>
          <p:cNvPicPr>
            <a:picLocks noChangeAspect="1"/>
          </p:cNvPicPr>
          <p:nvPr/>
        </p:nvPicPr>
        <p:blipFill>
          <a:blip r:embed="rId6"/>
          <a:stretch>
            <a:fillRect/>
          </a:stretch>
        </p:blipFill>
        <p:spPr>
          <a:xfrm>
            <a:off x="4405654" y="3766196"/>
            <a:ext cx="3555840" cy="685240"/>
          </a:xfrm>
          <a:prstGeom prst="rect">
            <a:avLst/>
          </a:prstGeom>
        </p:spPr>
      </p:pic>
      <p:pic>
        <p:nvPicPr>
          <p:cNvPr id="21" name="Picture 20">
            <a:extLst>
              <a:ext uri="{FF2B5EF4-FFF2-40B4-BE49-F238E27FC236}">
                <a16:creationId xmlns:a16="http://schemas.microsoft.com/office/drawing/2014/main" id="{E9402770-6428-8E4C-9B7C-B8B9BD0C0E3C}"/>
              </a:ext>
            </a:extLst>
          </p:cNvPr>
          <p:cNvPicPr>
            <a:picLocks noChangeAspect="1"/>
          </p:cNvPicPr>
          <p:nvPr/>
        </p:nvPicPr>
        <p:blipFill>
          <a:blip r:embed="rId7"/>
          <a:stretch>
            <a:fillRect/>
          </a:stretch>
        </p:blipFill>
        <p:spPr>
          <a:xfrm>
            <a:off x="6894372" y="220678"/>
            <a:ext cx="2705100" cy="711200"/>
          </a:xfrm>
          <a:prstGeom prst="rect">
            <a:avLst/>
          </a:prstGeom>
        </p:spPr>
      </p:pic>
      <p:pic>
        <p:nvPicPr>
          <p:cNvPr id="24" name="Picture 23">
            <a:extLst>
              <a:ext uri="{FF2B5EF4-FFF2-40B4-BE49-F238E27FC236}">
                <a16:creationId xmlns:a16="http://schemas.microsoft.com/office/drawing/2014/main" id="{38B19FDC-4240-B244-AF9C-17902CCBA0DC}"/>
              </a:ext>
            </a:extLst>
          </p:cNvPr>
          <p:cNvPicPr>
            <a:picLocks noChangeAspect="1"/>
          </p:cNvPicPr>
          <p:nvPr/>
        </p:nvPicPr>
        <p:blipFill>
          <a:blip r:embed="rId8"/>
          <a:stretch>
            <a:fillRect/>
          </a:stretch>
        </p:blipFill>
        <p:spPr>
          <a:xfrm>
            <a:off x="129794" y="5804139"/>
            <a:ext cx="3362914" cy="865369"/>
          </a:xfrm>
          <a:prstGeom prst="rect">
            <a:avLst/>
          </a:prstGeom>
        </p:spPr>
      </p:pic>
      <p:pic>
        <p:nvPicPr>
          <p:cNvPr id="25" name="Picture 24">
            <a:extLst>
              <a:ext uri="{FF2B5EF4-FFF2-40B4-BE49-F238E27FC236}">
                <a16:creationId xmlns:a16="http://schemas.microsoft.com/office/drawing/2014/main" id="{9942C85C-5834-8241-9C85-4F918540FA43}"/>
              </a:ext>
            </a:extLst>
          </p:cNvPr>
          <p:cNvPicPr>
            <a:picLocks noChangeAspect="1"/>
          </p:cNvPicPr>
          <p:nvPr/>
        </p:nvPicPr>
        <p:blipFill>
          <a:blip r:embed="rId9"/>
          <a:stretch>
            <a:fillRect/>
          </a:stretch>
        </p:blipFill>
        <p:spPr>
          <a:xfrm>
            <a:off x="7825944" y="5125655"/>
            <a:ext cx="3746500" cy="1524000"/>
          </a:xfrm>
          <a:prstGeom prst="rect">
            <a:avLst/>
          </a:prstGeom>
        </p:spPr>
      </p:pic>
      <p:pic>
        <p:nvPicPr>
          <p:cNvPr id="26" name="Picture 25">
            <a:extLst>
              <a:ext uri="{FF2B5EF4-FFF2-40B4-BE49-F238E27FC236}">
                <a16:creationId xmlns:a16="http://schemas.microsoft.com/office/drawing/2014/main" id="{DFAA5C5D-6C80-1642-A189-4EDF6B369E5A}"/>
              </a:ext>
            </a:extLst>
          </p:cNvPr>
          <p:cNvPicPr>
            <a:picLocks noChangeAspect="1"/>
          </p:cNvPicPr>
          <p:nvPr/>
        </p:nvPicPr>
        <p:blipFill>
          <a:blip r:embed="rId10"/>
          <a:stretch>
            <a:fillRect/>
          </a:stretch>
        </p:blipFill>
        <p:spPr>
          <a:xfrm>
            <a:off x="310335" y="4152431"/>
            <a:ext cx="1587500" cy="1295400"/>
          </a:xfrm>
          <a:prstGeom prst="rect">
            <a:avLst/>
          </a:prstGeom>
        </p:spPr>
      </p:pic>
      <p:grpSp>
        <p:nvGrpSpPr>
          <p:cNvPr id="3" name="Group 2">
            <a:extLst>
              <a:ext uri="{FF2B5EF4-FFF2-40B4-BE49-F238E27FC236}">
                <a16:creationId xmlns:a16="http://schemas.microsoft.com/office/drawing/2014/main" id="{A6330450-ABCD-D746-A62A-5B820D2F1889}"/>
              </a:ext>
            </a:extLst>
          </p:cNvPr>
          <p:cNvGrpSpPr/>
          <p:nvPr/>
        </p:nvGrpSpPr>
        <p:grpSpPr>
          <a:xfrm>
            <a:off x="4193540" y="4729450"/>
            <a:ext cx="2661941" cy="2046251"/>
            <a:chOff x="4193540" y="4729450"/>
            <a:chExt cx="2661941" cy="2046251"/>
          </a:xfrm>
        </p:grpSpPr>
        <p:pic>
          <p:nvPicPr>
            <p:cNvPr id="9" name="Picture 8">
              <a:extLst>
                <a:ext uri="{FF2B5EF4-FFF2-40B4-BE49-F238E27FC236}">
                  <a16:creationId xmlns:a16="http://schemas.microsoft.com/office/drawing/2014/main" id="{F29EE203-9991-EE4E-84F7-4BE1A4E8A6F4}"/>
                </a:ext>
              </a:extLst>
            </p:cNvPr>
            <p:cNvPicPr>
              <a:picLocks noChangeAspect="1"/>
            </p:cNvPicPr>
            <p:nvPr/>
          </p:nvPicPr>
          <p:blipFill>
            <a:blip r:embed="rId11"/>
            <a:stretch>
              <a:fillRect/>
            </a:stretch>
          </p:blipFill>
          <p:spPr>
            <a:xfrm>
              <a:off x="4193540" y="4729450"/>
              <a:ext cx="2627151" cy="1747055"/>
            </a:xfrm>
            <a:prstGeom prst="rect">
              <a:avLst/>
            </a:prstGeom>
          </p:spPr>
        </p:pic>
        <p:sp>
          <p:nvSpPr>
            <p:cNvPr id="10" name="TextBox 9">
              <a:extLst>
                <a:ext uri="{FF2B5EF4-FFF2-40B4-BE49-F238E27FC236}">
                  <a16:creationId xmlns:a16="http://schemas.microsoft.com/office/drawing/2014/main" id="{422EFAC5-3D89-2142-B8AF-165A5373A4D2}"/>
                </a:ext>
              </a:extLst>
            </p:cNvPr>
            <p:cNvSpPr txBox="1"/>
            <p:nvPr/>
          </p:nvSpPr>
          <p:spPr>
            <a:xfrm>
              <a:off x="4284659" y="6437147"/>
              <a:ext cx="2570822" cy="338554"/>
            </a:xfrm>
            <a:prstGeom prst="rect">
              <a:avLst/>
            </a:prstGeom>
            <a:noFill/>
          </p:spPr>
          <p:txBody>
            <a:bodyPr wrap="square" rtlCol="0">
              <a:spAutoFit/>
            </a:bodyPr>
            <a:lstStyle/>
            <a:p>
              <a:pPr algn="ctr"/>
              <a:r>
                <a:rPr lang="en-US" sz="1600" dirty="0"/>
                <a:t>Schools</a:t>
              </a:r>
            </a:p>
          </p:txBody>
        </p:sp>
      </p:grpSp>
      <p:sp>
        <p:nvSpPr>
          <p:cNvPr id="16" name="Title 1">
            <a:extLst>
              <a:ext uri="{FF2B5EF4-FFF2-40B4-BE49-F238E27FC236}">
                <a16:creationId xmlns:a16="http://schemas.microsoft.com/office/drawing/2014/main" id="{D7939FC9-265C-9847-B88D-AA32652ACD24}"/>
              </a:ext>
            </a:extLst>
          </p:cNvPr>
          <p:cNvSpPr txBox="1">
            <a:spLocks/>
          </p:cNvSpPr>
          <p:nvPr/>
        </p:nvSpPr>
        <p:spPr>
          <a:xfrm>
            <a:off x="1008776" y="-48961"/>
            <a:ext cx="5826222" cy="11467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200" dirty="0"/>
              <a:t>Lead Agency for Train The Trainer</a:t>
            </a:r>
          </a:p>
        </p:txBody>
      </p:sp>
      <p:sp>
        <p:nvSpPr>
          <p:cNvPr id="23" name="Title 1">
            <a:extLst>
              <a:ext uri="{FF2B5EF4-FFF2-40B4-BE49-F238E27FC236}">
                <a16:creationId xmlns:a16="http://schemas.microsoft.com/office/drawing/2014/main" id="{0EC952E2-5FAE-4948-8DF2-8DFBFD55608A}"/>
              </a:ext>
            </a:extLst>
          </p:cNvPr>
          <p:cNvSpPr txBox="1">
            <a:spLocks/>
          </p:cNvSpPr>
          <p:nvPr/>
        </p:nvSpPr>
        <p:spPr>
          <a:xfrm>
            <a:off x="-1338184" y="3101212"/>
            <a:ext cx="10515600" cy="8327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pPr>
            <a:r>
              <a:rPr lang="en-US" sz="3200" dirty="0"/>
              <a:t>Interested Agencies for Train The Trainer</a:t>
            </a:r>
          </a:p>
        </p:txBody>
      </p:sp>
      <p:pic>
        <p:nvPicPr>
          <p:cNvPr id="4" name="Picture 3">
            <a:extLst>
              <a:ext uri="{FF2B5EF4-FFF2-40B4-BE49-F238E27FC236}">
                <a16:creationId xmlns:a16="http://schemas.microsoft.com/office/drawing/2014/main" id="{761F14F1-626B-1044-86C9-B7F2B39C20E6}"/>
              </a:ext>
            </a:extLst>
          </p:cNvPr>
          <p:cNvPicPr>
            <a:picLocks noChangeAspect="1"/>
          </p:cNvPicPr>
          <p:nvPr/>
        </p:nvPicPr>
        <p:blipFill>
          <a:blip r:embed="rId12"/>
          <a:stretch>
            <a:fillRect/>
          </a:stretch>
        </p:blipFill>
        <p:spPr>
          <a:xfrm>
            <a:off x="4511900" y="1583732"/>
            <a:ext cx="1567131" cy="1676916"/>
          </a:xfrm>
          <a:prstGeom prst="rect">
            <a:avLst/>
          </a:prstGeom>
        </p:spPr>
      </p:pic>
      <p:sp>
        <p:nvSpPr>
          <p:cNvPr id="6" name="Footer Placeholder 5">
            <a:extLst>
              <a:ext uri="{FF2B5EF4-FFF2-40B4-BE49-F238E27FC236}">
                <a16:creationId xmlns:a16="http://schemas.microsoft.com/office/drawing/2014/main" id="{6EDD25DD-E28F-7646-AB0D-9A12DECC40F1}"/>
              </a:ext>
            </a:extLst>
          </p:cNvPr>
          <p:cNvSpPr>
            <a:spLocks noGrp="1"/>
          </p:cNvSpPr>
          <p:nvPr>
            <p:ph type="ftr" sz="quarter" idx="11"/>
          </p:nvPr>
        </p:nvSpPr>
        <p:spPr/>
        <p:txBody>
          <a:bodyPr/>
          <a:lstStyle/>
          <a:p>
            <a:endParaRPr lang="en-GB" dirty="0"/>
          </a:p>
        </p:txBody>
      </p:sp>
      <p:sp>
        <p:nvSpPr>
          <p:cNvPr id="22" name="TextBox 21">
            <a:extLst>
              <a:ext uri="{FF2B5EF4-FFF2-40B4-BE49-F238E27FC236}">
                <a16:creationId xmlns:a16="http://schemas.microsoft.com/office/drawing/2014/main" id="{3B3E194A-0BE2-0D44-94E1-3E2BB7894C34}"/>
              </a:ext>
            </a:extLst>
          </p:cNvPr>
          <p:cNvSpPr txBox="1"/>
          <p:nvPr/>
        </p:nvSpPr>
        <p:spPr>
          <a:xfrm>
            <a:off x="10274525" y="6517178"/>
            <a:ext cx="1762299" cy="307777"/>
          </a:xfrm>
          <a:prstGeom prst="rect">
            <a:avLst/>
          </a:prstGeom>
          <a:noFill/>
        </p:spPr>
        <p:txBody>
          <a:bodyPr wrap="square" rtlCol="0">
            <a:spAutoFit/>
          </a:bodyPr>
          <a:lstStyle/>
          <a:p>
            <a:pPr algn="r"/>
            <a:r>
              <a:rPr lang="en-US" dirty="0"/>
              <a:t>12</a:t>
            </a:r>
          </a:p>
        </p:txBody>
      </p:sp>
      <p:pic>
        <p:nvPicPr>
          <p:cNvPr id="7" name="Picture 6">
            <a:extLst>
              <a:ext uri="{FF2B5EF4-FFF2-40B4-BE49-F238E27FC236}">
                <a16:creationId xmlns:a16="http://schemas.microsoft.com/office/drawing/2014/main" id="{F0AC07D9-0973-3D4D-A4B0-CAFD4354EDE3}"/>
              </a:ext>
            </a:extLst>
          </p:cNvPr>
          <p:cNvPicPr>
            <a:picLocks noChangeAspect="1"/>
          </p:cNvPicPr>
          <p:nvPr/>
        </p:nvPicPr>
        <p:blipFill>
          <a:blip r:embed="rId13"/>
          <a:stretch>
            <a:fillRect/>
          </a:stretch>
        </p:blipFill>
        <p:spPr>
          <a:xfrm>
            <a:off x="8177385" y="3603813"/>
            <a:ext cx="1383129" cy="1421818"/>
          </a:xfrm>
          <a:prstGeom prst="rect">
            <a:avLst/>
          </a:prstGeom>
        </p:spPr>
      </p:pic>
      <p:pic>
        <p:nvPicPr>
          <p:cNvPr id="11" name="Picture 10">
            <a:extLst>
              <a:ext uri="{FF2B5EF4-FFF2-40B4-BE49-F238E27FC236}">
                <a16:creationId xmlns:a16="http://schemas.microsoft.com/office/drawing/2014/main" id="{1F882508-83AC-D148-B3A8-DE7740A6A97D}"/>
              </a:ext>
            </a:extLst>
          </p:cNvPr>
          <p:cNvPicPr>
            <a:picLocks noChangeAspect="1"/>
          </p:cNvPicPr>
          <p:nvPr/>
        </p:nvPicPr>
        <p:blipFill>
          <a:blip r:embed="rId14"/>
          <a:stretch>
            <a:fillRect/>
          </a:stretch>
        </p:blipFill>
        <p:spPr>
          <a:xfrm>
            <a:off x="9943210" y="3806490"/>
            <a:ext cx="1951833" cy="1157581"/>
          </a:xfrm>
          <a:prstGeom prst="rect">
            <a:avLst/>
          </a:prstGeom>
        </p:spPr>
      </p:pic>
    </p:spTree>
    <p:extLst>
      <p:ext uri="{BB962C8B-B14F-4D97-AF65-F5344CB8AC3E}">
        <p14:creationId xmlns:p14="http://schemas.microsoft.com/office/powerpoint/2010/main" val="4134318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90387-D722-744B-95C7-A11A787103A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3C0CFD1-CF6F-9242-AA18-E85AB6228D1E}"/>
              </a:ext>
            </a:extLst>
          </p:cNvPr>
          <p:cNvPicPr>
            <a:picLocks noGrp="1" noChangeAspect="1"/>
          </p:cNvPicPr>
          <p:nvPr>
            <p:ph idx="1"/>
          </p:nvPr>
        </p:nvPicPr>
        <p:blipFill>
          <a:blip r:embed="rId2"/>
          <a:stretch>
            <a:fillRect/>
          </a:stretch>
        </p:blipFill>
        <p:spPr>
          <a:xfrm>
            <a:off x="556591" y="57944"/>
            <a:ext cx="10797208" cy="6751154"/>
          </a:xfrm>
          <a:prstGeom prst="rect">
            <a:avLst/>
          </a:prstGeom>
        </p:spPr>
      </p:pic>
      <p:sp>
        <p:nvSpPr>
          <p:cNvPr id="4" name="Footer Placeholder 3">
            <a:extLst>
              <a:ext uri="{FF2B5EF4-FFF2-40B4-BE49-F238E27FC236}">
                <a16:creationId xmlns:a16="http://schemas.microsoft.com/office/drawing/2014/main" id="{6953C342-8B98-A745-B5A7-BE23F49C7DF5}"/>
              </a:ext>
            </a:extLst>
          </p:cNvPr>
          <p:cNvSpPr>
            <a:spLocks noGrp="1"/>
          </p:cNvSpPr>
          <p:nvPr>
            <p:ph type="ftr" sz="quarter" idx="11"/>
          </p:nvPr>
        </p:nvSpPr>
        <p:spPr/>
        <p:txBody>
          <a:bodyPr/>
          <a:lstStyle/>
          <a:p>
            <a:endParaRPr lang="en-GB" dirty="0"/>
          </a:p>
        </p:txBody>
      </p:sp>
      <p:sp>
        <p:nvSpPr>
          <p:cNvPr id="7" name="TextBox 6">
            <a:extLst>
              <a:ext uri="{FF2B5EF4-FFF2-40B4-BE49-F238E27FC236}">
                <a16:creationId xmlns:a16="http://schemas.microsoft.com/office/drawing/2014/main" id="{90F7166A-B3EF-A141-B2C4-4E4AC6BE449F}"/>
              </a:ext>
            </a:extLst>
          </p:cNvPr>
          <p:cNvSpPr txBox="1"/>
          <p:nvPr/>
        </p:nvSpPr>
        <p:spPr>
          <a:xfrm>
            <a:off x="10287972" y="6517178"/>
            <a:ext cx="1762299" cy="307777"/>
          </a:xfrm>
          <a:prstGeom prst="rect">
            <a:avLst/>
          </a:prstGeom>
          <a:noFill/>
        </p:spPr>
        <p:txBody>
          <a:bodyPr wrap="square" rtlCol="0">
            <a:spAutoFit/>
          </a:bodyPr>
          <a:lstStyle/>
          <a:p>
            <a:pPr algn="r"/>
            <a:r>
              <a:rPr lang="en-US" dirty="0"/>
              <a:t>13</a:t>
            </a:r>
          </a:p>
        </p:txBody>
      </p:sp>
    </p:spTree>
    <p:extLst>
      <p:ext uri="{BB962C8B-B14F-4D97-AF65-F5344CB8AC3E}">
        <p14:creationId xmlns:p14="http://schemas.microsoft.com/office/powerpoint/2010/main" val="4009171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270991" y="1774928"/>
            <a:ext cx="4341324" cy="2507922"/>
          </a:xfrm>
          <a:prstGeom prst="rect">
            <a:avLst/>
          </a:prstGeom>
          <a:ln w="12700">
            <a:solidFill>
              <a:schemeClr val="tx1"/>
            </a:solidFill>
          </a:ln>
        </p:spPr>
      </p:pic>
      <p:sp>
        <p:nvSpPr>
          <p:cNvPr id="2" name="Title 1"/>
          <p:cNvSpPr>
            <a:spLocks noGrp="1"/>
          </p:cNvSpPr>
          <p:nvPr>
            <p:ph type="title"/>
          </p:nvPr>
        </p:nvSpPr>
        <p:spPr>
          <a:xfrm>
            <a:off x="839788" y="457200"/>
            <a:ext cx="3932237" cy="14859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5400">
            <a:solidFill>
              <a:schemeClr val="tx1"/>
            </a:solidFill>
          </a:ln>
        </p:spPr>
        <p:txBody>
          <a:bodyPr vert="horz" lIns="91440" tIns="45720" rIns="91440" bIns="45720" rtlCol="0" anchor="ctr">
            <a:normAutofit/>
          </a:bodyPr>
          <a:lstStyle/>
          <a:p>
            <a:pPr algn="ctr"/>
            <a:r>
              <a:rPr lang="en-US" b="1" dirty="0"/>
              <a:t>Train the Trainer Curriculum Development </a:t>
            </a:r>
          </a:p>
        </p:txBody>
      </p:sp>
      <p:sp>
        <p:nvSpPr>
          <p:cNvPr id="3" name="Content Placeholder 2"/>
          <p:cNvSpPr>
            <a:spLocks noGrp="1"/>
          </p:cNvSpPr>
          <p:nvPr>
            <p:ph idx="1"/>
          </p:nvPr>
        </p:nvSpPr>
        <p:spPr>
          <a:xfrm>
            <a:off x="5758962" y="422032"/>
            <a:ext cx="2201944" cy="1317728"/>
          </a:xfrm>
          <a:solidFill>
            <a:schemeClr val="tx1"/>
          </a:solidFill>
        </p:spPr>
        <p:txBody>
          <a:bodyPr vert="horz" lIns="91440" tIns="45720" rIns="91440" bIns="45720" numCol="1" rtlCol="0">
            <a:noAutofit/>
          </a:bodyPr>
          <a:lstStyle/>
          <a:p>
            <a:pPr marL="0" indent="0" algn="ctr">
              <a:buNone/>
            </a:pPr>
            <a:r>
              <a:rPr lang="en-US" sz="1800" dirty="0">
                <a:solidFill>
                  <a:schemeClr val="bg1"/>
                </a:solidFill>
              </a:rPr>
              <a:t>Five modules were identified and are being taught to trainers through weekly Zoom classes</a:t>
            </a:r>
          </a:p>
        </p:txBody>
      </p:sp>
      <p:sp>
        <p:nvSpPr>
          <p:cNvPr id="4" name="Text Placeholder 3"/>
          <p:cNvSpPr>
            <a:spLocks noGrp="1"/>
          </p:cNvSpPr>
          <p:nvPr>
            <p:ph type="body" sz="half" idx="2"/>
          </p:nvPr>
        </p:nvSpPr>
        <p:spPr>
          <a:xfrm>
            <a:off x="839787" y="2022231"/>
            <a:ext cx="3932238" cy="1600200"/>
          </a:xfrm>
        </p:spPr>
        <p:txBody>
          <a:bodyPr>
            <a:noAutofit/>
          </a:bodyPr>
          <a:lstStyle/>
          <a:p>
            <a:pPr algn="ctr"/>
            <a:r>
              <a:rPr lang="en-US" sz="1700" dirty="0"/>
              <a:t>Oasis Connections Curriculum modules were identified and modified to meet the goals of the Southern Chester County Digital Literacy Coalition. </a:t>
            </a:r>
          </a:p>
          <a:p>
            <a:pPr algn="ctr"/>
            <a:r>
              <a:rPr lang="en-US" sz="1700" dirty="0"/>
              <a:t>Goals were determined through surveys completed by the three pilot agencies</a:t>
            </a:r>
          </a:p>
        </p:txBody>
      </p:sp>
      <p:pic>
        <p:nvPicPr>
          <p:cNvPr id="6" name="Picture 5"/>
          <p:cNvPicPr>
            <a:picLocks noChangeAspect="1"/>
          </p:cNvPicPr>
          <p:nvPr/>
        </p:nvPicPr>
        <p:blipFill>
          <a:blip r:embed="rId3"/>
          <a:stretch>
            <a:fillRect/>
          </a:stretch>
        </p:blipFill>
        <p:spPr>
          <a:xfrm>
            <a:off x="749934" y="3709418"/>
            <a:ext cx="4229100" cy="2891040"/>
          </a:xfrm>
          <a:prstGeom prst="rect">
            <a:avLst/>
          </a:prstGeom>
          <a:ln w="12700">
            <a:solidFill>
              <a:schemeClr val="tx1"/>
            </a:solidFill>
          </a:ln>
        </p:spPr>
      </p:pic>
      <p:sp>
        <p:nvSpPr>
          <p:cNvPr id="8" name="Content Placeholder 2"/>
          <p:cNvSpPr txBox="1">
            <a:spLocks/>
          </p:cNvSpPr>
          <p:nvPr/>
        </p:nvSpPr>
        <p:spPr>
          <a:xfrm>
            <a:off x="5524012" y="4378078"/>
            <a:ext cx="6172200" cy="19782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1700" dirty="0"/>
              <a:t>Curriculum modules are being mailed to trainers. PowerPoint presentations and corresponding classroom materials will be shared electronically with trainers to be used to train students</a:t>
            </a:r>
          </a:p>
          <a:p>
            <a:r>
              <a:rPr lang="en-US" sz="1700" dirty="0"/>
              <a:t>Modules and PowerPoint presentations are available in both English and Spanish</a:t>
            </a:r>
          </a:p>
          <a:p>
            <a:r>
              <a:rPr lang="en-US" sz="1700" dirty="0"/>
              <a:t>End of class feedback surveys are completed by participant trainers at the end of each module</a:t>
            </a:r>
          </a:p>
        </p:txBody>
      </p:sp>
      <p:sp>
        <p:nvSpPr>
          <p:cNvPr id="9" name="Content Placeholder 2"/>
          <p:cNvSpPr txBox="1">
            <a:spLocks/>
          </p:cNvSpPr>
          <p:nvPr/>
        </p:nvSpPr>
        <p:spPr>
          <a:xfrm>
            <a:off x="8062401" y="430826"/>
            <a:ext cx="3094892" cy="13803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182880" lvl="1" indent="-182880">
              <a:lnSpc>
                <a:spcPct val="80000"/>
              </a:lnSpc>
              <a:spcBef>
                <a:spcPts val="0"/>
              </a:spcBef>
              <a:buBlip>
                <a:blip r:embed="rId4"/>
              </a:buBlip>
            </a:pPr>
            <a:r>
              <a:rPr lang="en-US" sz="2000" dirty="0"/>
              <a:t> Guide to Internet Safety</a:t>
            </a:r>
          </a:p>
          <a:p>
            <a:pPr marL="182880" lvl="1" indent="-182880">
              <a:lnSpc>
                <a:spcPct val="80000"/>
              </a:lnSpc>
              <a:spcBef>
                <a:spcPts val="0"/>
              </a:spcBef>
              <a:buFont typeface="Arial" panose="020B0604020202020204" pitchFamily="34" charset="0"/>
              <a:buBlip>
                <a:blip r:embed="rId4"/>
              </a:buBlip>
            </a:pPr>
            <a:r>
              <a:rPr lang="en-US" sz="2000" dirty="0"/>
              <a:t> Introduction to Email</a:t>
            </a:r>
          </a:p>
          <a:p>
            <a:pPr marL="182880" lvl="1" indent="-182880">
              <a:lnSpc>
                <a:spcPct val="80000"/>
              </a:lnSpc>
              <a:spcBef>
                <a:spcPts val="0"/>
              </a:spcBef>
              <a:buFont typeface="Arial" panose="020B0604020202020204" pitchFamily="34" charset="0"/>
              <a:buBlip>
                <a:blip r:embed="rId4"/>
              </a:buBlip>
            </a:pPr>
            <a:r>
              <a:rPr lang="en-US" sz="2000" dirty="0"/>
              <a:t> Web Browsers</a:t>
            </a:r>
          </a:p>
          <a:p>
            <a:pPr marL="182880" lvl="1" indent="-182880">
              <a:lnSpc>
                <a:spcPct val="80000"/>
              </a:lnSpc>
              <a:spcBef>
                <a:spcPts val="0"/>
              </a:spcBef>
              <a:buFont typeface="Arial" panose="020B0604020202020204" pitchFamily="34" charset="0"/>
              <a:buBlip>
                <a:blip r:embed="rId4"/>
              </a:buBlip>
            </a:pPr>
            <a:r>
              <a:rPr lang="en-US" sz="2000" dirty="0"/>
              <a:t> Android and iPhone Apps</a:t>
            </a:r>
          </a:p>
          <a:p>
            <a:pPr marL="182880" lvl="1" indent="-182880">
              <a:lnSpc>
                <a:spcPct val="80000"/>
              </a:lnSpc>
              <a:spcBef>
                <a:spcPts val="0"/>
              </a:spcBef>
              <a:buFont typeface="Arial" panose="020B0604020202020204" pitchFamily="34" charset="0"/>
              <a:buBlip>
                <a:blip r:embed="rId4"/>
              </a:buBlip>
            </a:pPr>
            <a:r>
              <a:rPr lang="en-US" sz="2000" dirty="0"/>
              <a:t> Zoom</a:t>
            </a:r>
          </a:p>
        </p:txBody>
      </p:sp>
      <p:sp>
        <p:nvSpPr>
          <p:cNvPr id="10" name="TextBox 9">
            <a:extLst>
              <a:ext uri="{FF2B5EF4-FFF2-40B4-BE49-F238E27FC236}">
                <a16:creationId xmlns:a16="http://schemas.microsoft.com/office/drawing/2014/main" id="{3BAB3CA7-C8D8-6244-86A2-31FBCFFA8CD7}"/>
              </a:ext>
            </a:extLst>
          </p:cNvPr>
          <p:cNvSpPr txBox="1"/>
          <p:nvPr/>
        </p:nvSpPr>
        <p:spPr>
          <a:xfrm>
            <a:off x="10287972" y="6517178"/>
            <a:ext cx="1762299" cy="307777"/>
          </a:xfrm>
          <a:prstGeom prst="rect">
            <a:avLst/>
          </a:prstGeom>
          <a:noFill/>
        </p:spPr>
        <p:txBody>
          <a:bodyPr wrap="square" rtlCol="0">
            <a:spAutoFit/>
          </a:bodyPr>
          <a:lstStyle/>
          <a:p>
            <a:pPr algn="r"/>
            <a:r>
              <a:rPr lang="en-US" dirty="0"/>
              <a:t>14</a:t>
            </a:r>
          </a:p>
        </p:txBody>
      </p:sp>
    </p:spTree>
    <p:extLst>
      <p:ext uri="{BB962C8B-B14F-4D97-AF65-F5344CB8AC3E}">
        <p14:creationId xmlns:p14="http://schemas.microsoft.com/office/powerpoint/2010/main" val="4247589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1047A-C544-7E47-9E4D-17EFD7DC3295}"/>
              </a:ext>
            </a:extLst>
          </p:cNvPr>
          <p:cNvSpPr>
            <a:spLocks noGrp="1"/>
          </p:cNvSpPr>
          <p:nvPr>
            <p:ph type="title"/>
          </p:nvPr>
        </p:nvSpPr>
        <p:spPr/>
        <p:txBody>
          <a:bodyPr/>
          <a:lstStyle/>
          <a:p>
            <a:r>
              <a:rPr lang="en-US" dirty="0"/>
              <a:t>Path Forward</a:t>
            </a:r>
          </a:p>
        </p:txBody>
      </p:sp>
      <p:sp>
        <p:nvSpPr>
          <p:cNvPr id="3" name="Content Placeholder 2">
            <a:extLst>
              <a:ext uri="{FF2B5EF4-FFF2-40B4-BE49-F238E27FC236}">
                <a16:creationId xmlns:a16="http://schemas.microsoft.com/office/drawing/2014/main" id="{E575BF2D-F104-C04F-B8AD-A10EA8F99A75}"/>
              </a:ext>
            </a:extLst>
          </p:cNvPr>
          <p:cNvSpPr>
            <a:spLocks noGrp="1"/>
          </p:cNvSpPr>
          <p:nvPr>
            <p:ph idx="1"/>
          </p:nvPr>
        </p:nvSpPr>
        <p:spPr/>
        <p:txBody>
          <a:bodyPr>
            <a:normAutofit fontScale="92500"/>
          </a:bodyPr>
          <a:lstStyle/>
          <a:p>
            <a:pPr marL="0" indent="0">
              <a:buNone/>
            </a:pPr>
            <a:r>
              <a:rPr lang="en-US" dirty="0"/>
              <a:t>ASKS</a:t>
            </a:r>
          </a:p>
          <a:p>
            <a:r>
              <a:rPr lang="en-US" dirty="0"/>
              <a:t>Support, endorsement, consideration for federal funding</a:t>
            </a:r>
          </a:p>
          <a:p>
            <a:r>
              <a:rPr lang="en-US" dirty="0"/>
              <a:t>Support for equitable broadband access and digital literacy throughout all of Chester County</a:t>
            </a:r>
          </a:p>
          <a:p>
            <a:pPr marL="0" indent="0">
              <a:buNone/>
            </a:pPr>
            <a:endParaRPr lang="en-US" dirty="0"/>
          </a:p>
          <a:p>
            <a:pPr marL="0" indent="0">
              <a:buNone/>
            </a:pPr>
            <a:r>
              <a:rPr lang="en-US" dirty="0"/>
              <a:t>VISION for long term programs</a:t>
            </a:r>
          </a:p>
          <a:p>
            <a:r>
              <a:rPr lang="en-US" dirty="0"/>
              <a:t>Digital Access &amp; Literacy offices at the county and state level</a:t>
            </a:r>
          </a:p>
          <a:p>
            <a:r>
              <a:rPr lang="en-US" dirty="0"/>
              <a:t>Digital Access &amp; Literacy funding included in school districts annual budgets</a:t>
            </a:r>
          </a:p>
          <a:p>
            <a:r>
              <a:rPr lang="en-US" dirty="0"/>
              <a:t>Libraries as pivotal centers for digital literacy throughout Chester County</a:t>
            </a:r>
          </a:p>
        </p:txBody>
      </p:sp>
      <p:sp>
        <p:nvSpPr>
          <p:cNvPr id="4" name="Footer Placeholder 3">
            <a:extLst>
              <a:ext uri="{FF2B5EF4-FFF2-40B4-BE49-F238E27FC236}">
                <a16:creationId xmlns:a16="http://schemas.microsoft.com/office/drawing/2014/main" id="{6486E842-ADA4-BD4B-B461-065CC1DC916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983FD17-DC14-F646-A07A-2440437904D7}"/>
              </a:ext>
            </a:extLst>
          </p:cNvPr>
          <p:cNvSpPr>
            <a:spLocks noGrp="1"/>
          </p:cNvSpPr>
          <p:nvPr>
            <p:ph type="sldNum" sz="quarter" idx="12"/>
          </p:nvPr>
        </p:nvSpPr>
        <p:spPr/>
        <p:txBody>
          <a:bodyPr/>
          <a:lstStyle/>
          <a:p>
            <a:fld id="{0106E68E-373F-45DD-8479-C5EB26019175}" type="slidenum">
              <a:rPr lang="en-GB" smtClean="0"/>
              <a:t>15</a:t>
            </a:fld>
            <a:endParaRPr lang="en-GB" dirty="0"/>
          </a:p>
        </p:txBody>
      </p:sp>
      <p:sp>
        <p:nvSpPr>
          <p:cNvPr id="6" name="TextBox 5">
            <a:extLst>
              <a:ext uri="{FF2B5EF4-FFF2-40B4-BE49-F238E27FC236}">
                <a16:creationId xmlns:a16="http://schemas.microsoft.com/office/drawing/2014/main" id="{FD72CF77-981E-B84B-B5D5-D6DE31CA8E2B}"/>
              </a:ext>
            </a:extLst>
          </p:cNvPr>
          <p:cNvSpPr txBox="1"/>
          <p:nvPr/>
        </p:nvSpPr>
        <p:spPr>
          <a:xfrm>
            <a:off x="10287972" y="6517178"/>
            <a:ext cx="1762299" cy="307777"/>
          </a:xfrm>
          <a:prstGeom prst="rect">
            <a:avLst/>
          </a:prstGeom>
          <a:noFill/>
        </p:spPr>
        <p:txBody>
          <a:bodyPr wrap="square" rtlCol="0">
            <a:spAutoFit/>
          </a:bodyPr>
          <a:lstStyle/>
          <a:p>
            <a:pPr algn="r"/>
            <a:r>
              <a:rPr lang="en-US" dirty="0"/>
              <a:t>15</a:t>
            </a:r>
          </a:p>
        </p:txBody>
      </p:sp>
    </p:spTree>
    <p:extLst>
      <p:ext uri="{BB962C8B-B14F-4D97-AF65-F5344CB8AC3E}">
        <p14:creationId xmlns:p14="http://schemas.microsoft.com/office/powerpoint/2010/main" val="1086464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D89B8-2FBA-194A-B526-420A79E1D70A}"/>
              </a:ext>
            </a:extLst>
          </p:cNvPr>
          <p:cNvSpPr>
            <a:spLocks noGrp="1"/>
          </p:cNvSpPr>
          <p:nvPr>
            <p:ph type="title"/>
          </p:nvPr>
        </p:nvSpPr>
        <p:spPr>
          <a:xfrm>
            <a:off x="1" y="0"/>
            <a:ext cx="12192000" cy="1618735"/>
          </a:xfrm>
          <a:solidFill>
            <a:schemeClr val="accent2"/>
          </a:solidFill>
        </p:spPr>
        <p:txBody>
          <a:bodyPr/>
          <a:lstStyle/>
          <a:p>
            <a:pPr algn="ctr"/>
            <a:r>
              <a:rPr lang="en-US" dirty="0">
                <a:solidFill>
                  <a:schemeClr val="bg1"/>
                </a:solidFill>
              </a:rPr>
              <a:t>   Concluding Thoughts</a:t>
            </a:r>
            <a:endParaRPr lang="en-US" sz="3200" dirty="0">
              <a:solidFill>
                <a:schemeClr val="bg1"/>
              </a:solidFill>
            </a:endParaRPr>
          </a:p>
        </p:txBody>
      </p:sp>
      <p:sp>
        <p:nvSpPr>
          <p:cNvPr id="3" name="AutoShape 2">
            <a:extLst>
              <a:ext uri="{FF2B5EF4-FFF2-40B4-BE49-F238E27FC236}">
                <a16:creationId xmlns:a16="http://schemas.microsoft.com/office/drawing/2014/main" id="{3EA6365F-CF80-AE48-BF31-51B4984E116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May be a cartoon of text that says 'Community Meeting April 20th, 2021 SCCON SCC Opportunity Network'">
            <a:extLst>
              <a:ext uri="{FF2B5EF4-FFF2-40B4-BE49-F238E27FC236}">
                <a16:creationId xmlns:a16="http://schemas.microsoft.com/office/drawing/2014/main" id="{3758C2D8-3234-E840-A57D-2B9CDD627BF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Content Placeholder 8" descr="Text&#10;&#10;Description automatically generated">
            <a:extLst>
              <a:ext uri="{FF2B5EF4-FFF2-40B4-BE49-F238E27FC236}">
                <a16:creationId xmlns:a16="http://schemas.microsoft.com/office/drawing/2014/main" id="{5180ED24-64A9-EB4B-B00A-2A0194F66DF0}"/>
              </a:ext>
            </a:extLst>
          </p:cNvPr>
          <p:cNvPicPr>
            <a:picLocks noGrp="1" noChangeAspect="1"/>
          </p:cNvPicPr>
          <p:nvPr>
            <p:ph idx="1"/>
          </p:nvPr>
        </p:nvPicPr>
        <p:blipFill>
          <a:blip r:embed="rId2"/>
          <a:stretch>
            <a:fillRect/>
          </a:stretch>
        </p:blipFill>
        <p:spPr>
          <a:xfrm>
            <a:off x="3323967" y="1682027"/>
            <a:ext cx="6009193" cy="5027692"/>
          </a:xfrm>
        </p:spPr>
      </p:pic>
      <p:sp>
        <p:nvSpPr>
          <p:cNvPr id="5" name="Footer Placeholder 4">
            <a:extLst>
              <a:ext uri="{FF2B5EF4-FFF2-40B4-BE49-F238E27FC236}">
                <a16:creationId xmlns:a16="http://schemas.microsoft.com/office/drawing/2014/main" id="{E20C9FE0-0FAA-734F-974B-6EE288CC964A}"/>
              </a:ext>
            </a:extLst>
          </p:cNvPr>
          <p:cNvSpPr>
            <a:spLocks noGrp="1"/>
          </p:cNvSpPr>
          <p:nvPr>
            <p:ph type="ftr" sz="quarter" idx="11"/>
          </p:nvPr>
        </p:nvSpPr>
        <p:spPr/>
        <p:txBody>
          <a:bodyPr/>
          <a:lstStyle/>
          <a:p>
            <a:endParaRPr lang="en-GB" dirty="0"/>
          </a:p>
        </p:txBody>
      </p:sp>
      <p:sp>
        <p:nvSpPr>
          <p:cNvPr id="7" name="TextBox 6">
            <a:extLst>
              <a:ext uri="{FF2B5EF4-FFF2-40B4-BE49-F238E27FC236}">
                <a16:creationId xmlns:a16="http://schemas.microsoft.com/office/drawing/2014/main" id="{64CD91B4-F360-EE44-A602-158AE6E6EF58}"/>
              </a:ext>
            </a:extLst>
          </p:cNvPr>
          <p:cNvSpPr txBox="1"/>
          <p:nvPr/>
        </p:nvSpPr>
        <p:spPr>
          <a:xfrm>
            <a:off x="10287972" y="6517178"/>
            <a:ext cx="1762299" cy="307777"/>
          </a:xfrm>
          <a:prstGeom prst="rect">
            <a:avLst/>
          </a:prstGeom>
          <a:noFill/>
        </p:spPr>
        <p:txBody>
          <a:bodyPr wrap="square" rtlCol="0">
            <a:spAutoFit/>
          </a:bodyPr>
          <a:lstStyle/>
          <a:p>
            <a:pPr algn="r"/>
            <a:r>
              <a:rPr lang="en-US" dirty="0"/>
              <a:t>16</a:t>
            </a:r>
          </a:p>
        </p:txBody>
      </p:sp>
    </p:spTree>
    <p:extLst>
      <p:ext uri="{BB962C8B-B14F-4D97-AF65-F5344CB8AC3E}">
        <p14:creationId xmlns:p14="http://schemas.microsoft.com/office/powerpoint/2010/main" val="1074981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B1832D-D9A0-493D-9421-FBA83602D5C6}"/>
              </a:ext>
            </a:extLst>
          </p:cNvPr>
          <p:cNvSpPr txBox="1"/>
          <p:nvPr/>
        </p:nvSpPr>
        <p:spPr>
          <a:xfrm>
            <a:off x="1025169" y="1002155"/>
            <a:ext cx="9364535" cy="2554545"/>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rPr>
              <a:t>Too many of our citizens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rPr>
              <a:t>are not able to realize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rPr>
              <a:t>the potential of digital technology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rPr>
              <a:t>because of limited /no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rPr>
              <a:t>internet access at home</a:t>
            </a:r>
          </a:p>
        </p:txBody>
      </p:sp>
      <p:sp>
        <p:nvSpPr>
          <p:cNvPr id="9" name="TextBox 8">
            <a:extLst>
              <a:ext uri="{FF2B5EF4-FFF2-40B4-BE49-F238E27FC236}">
                <a16:creationId xmlns:a16="http://schemas.microsoft.com/office/drawing/2014/main" id="{509C6C88-635E-4068-86AC-F7218D5A0DCE}"/>
              </a:ext>
            </a:extLst>
          </p:cNvPr>
          <p:cNvSpPr txBox="1"/>
          <p:nvPr/>
        </p:nvSpPr>
        <p:spPr>
          <a:xfrm>
            <a:off x="1418410" y="212086"/>
            <a:ext cx="9153211" cy="584775"/>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Digital Equity &amp; Literacy in Southern Chester County</a:t>
            </a:r>
          </a:p>
        </p:txBody>
      </p:sp>
      <p:sp>
        <p:nvSpPr>
          <p:cNvPr id="7" name="TextBox 6">
            <a:extLst>
              <a:ext uri="{FF2B5EF4-FFF2-40B4-BE49-F238E27FC236}">
                <a16:creationId xmlns:a16="http://schemas.microsoft.com/office/drawing/2014/main" id="{DE1DF423-B0B2-4749-880A-323DE12F3A1B}"/>
              </a:ext>
            </a:extLst>
          </p:cNvPr>
          <p:cNvSpPr txBox="1"/>
          <p:nvPr/>
        </p:nvSpPr>
        <p:spPr>
          <a:xfrm>
            <a:off x="2151603" y="5345811"/>
            <a:ext cx="7277493" cy="584775"/>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This Must be a PRIORITY ISSUE for us</a:t>
            </a:r>
          </a:p>
        </p:txBody>
      </p:sp>
      <p:sp>
        <p:nvSpPr>
          <p:cNvPr id="8" name="TextBox 7">
            <a:extLst>
              <a:ext uri="{FF2B5EF4-FFF2-40B4-BE49-F238E27FC236}">
                <a16:creationId xmlns:a16="http://schemas.microsoft.com/office/drawing/2014/main" id="{F9A22A31-7F12-4A76-840B-23A25EC936AA}"/>
              </a:ext>
            </a:extLst>
          </p:cNvPr>
          <p:cNvSpPr txBox="1"/>
          <p:nvPr/>
        </p:nvSpPr>
        <p:spPr>
          <a:xfrm>
            <a:off x="2151603" y="6043235"/>
            <a:ext cx="7277493" cy="584775"/>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alibri" panose="020F0502020204030204"/>
                <a:ea typeface="+mn-ea"/>
                <a:cs typeface="+mn-cs"/>
              </a:rPr>
              <a:t>We Need to MAKE THIS BETTER NOW</a:t>
            </a:r>
          </a:p>
        </p:txBody>
      </p:sp>
      <p:sp>
        <p:nvSpPr>
          <p:cNvPr id="10" name="TextBox 9">
            <a:extLst>
              <a:ext uri="{FF2B5EF4-FFF2-40B4-BE49-F238E27FC236}">
                <a16:creationId xmlns:a16="http://schemas.microsoft.com/office/drawing/2014/main" id="{CDF61BF6-644D-CC46-AC68-A13F38F3524B}"/>
              </a:ext>
            </a:extLst>
          </p:cNvPr>
          <p:cNvSpPr txBox="1"/>
          <p:nvPr/>
        </p:nvSpPr>
        <p:spPr>
          <a:xfrm>
            <a:off x="1008304" y="3636899"/>
            <a:ext cx="9364535" cy="156966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rPr>
              <a:t>And even if they have access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rPr>
              <a:t>digital technology, they do not have the digital literacy skills to effectively use it</a:t>
            </a:r>
          </a:p>
        </p:txBody>
      </p:sp>
      <p:sp>
        <p:nvSpPr>
          <p:cNvPr id="11" name="TextBox 10">
            <a:extLst>
              <a:ext uri="{FF2B5EF4-FFF2-40B4-BE49-F238E27FC236}">
                <a16:creationId xmlns:a16="http://schemas.microsoft.com/office/drawing/2014/main" id="{D2DEC546-5520-6946-BE27-AF0C64BECCA8}"/>
              </a:ext>
            </a:extLst>
          </p:cNvPr>
          <p:cNvSpPr txBox="1"/>
          <p:nvPr/>
        </p:nvSpPr>
        <p:spPr>
          <a:xfrm>
            <a:off x="10075025" y="6517178"/>
            <a:ext cx="1762299" cy="307777"/>
          </a:xfrm>
          <a:prstGeom prst="rect">
            <a:avLst/>
          </a:prstGeom>
          <a:noFill/>
        </p:spPr>
        <p:txBody>
          <a:bodyPr wrap="square" rtlCol="0">
            <a:spAutoFit/>
          </a:bodyPr>
          <a:lstStyle/>
          <a:p>
            <a:pPr algn="r"/>
            <a:r>
              <a:rPr lang="en-US" dirty="0"/>
              <a:t>2</a:t>
            </a:r>
          </a:p>
        </p:txBody>
      </p:sp>
    </p:spTree>
    <p:extLst>
      <p:ext uri="{BB962C8B-B14F-4D97-AF65-F5344CB8AC3E}">
        <p14:creationId xmlns:p14="http://schemas.microsoft.com/office/powerpoint/2010/main" val="361712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74925E-C603-3C44-8226-1A2CC913B690}"/>
              </a:ext>
            </a:extLst>
          </p:cNvPr>
          <p:cNvSpPr>
            <a:spLocks noGrp="1"/>
          </p:cNvSpPr>
          <p:nvPr>
            <p:ph idx="1"/>
          </p:nvPr>
        </p:nvSpPr>
        <p:spPr>
          <a:xfrm>
            <a:off x="838200" y="3866316"/>
            <a:ext cx="10515600" cy="1994157"/>
          </a:xfrm>
        </p:spPr>
        <p:txBody>
          <a:bodyPr>
            <a:normAutofit fontScale="77500" lnSpcReduction="20000"/>
          </a:bodyPr>
          <a:lstStyle/>
          <a:p>
            <a:pPr marL="0" indent="0">
              <a:buNone/>
            </a:pPr>
            <a:r>
              <a:rPr lang="en-US"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The digital divide is the gap between those who have affordable</a:t>
            </a:r>
            <a:r>
              <a:rPr lang="en-US" u="sng"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 </a:t>
            </a:r>
            <a:r>
              <a:rPr lang="en-US"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access, skills, and support to effectively engage online and those who do not. </a:t>
            </a:r>
          </a:p>
          <a:p>
            <a:pPr marL="0" indent="0">
              <a:buNone/>
            </a:pPr>
            <a:endParaRPr lang="en-US"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a:p>
            <a:pPr marL="0" indent="0">
              <a:buNone/>
            </a:pPr>
            <a:r>
              <a:rPr lang="en-US"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As technology constantly evolves, the digital divide prevents equal participation and opportunity in all parts of life, disproportionately affecting people of color, Indigenous peoples, households with low incomes, people with disabilities, people in rural areas, and older adults.</a:t>
            </a:r>
          </a:p>
        </p:txBody>
      </p:sp>
      <p:sp>
        <p:nvSpPr>
          <p:cNvPr id="4" name="Footer Placeholder 3">
            <a:extLst>
              <a:ext uri="{FF2B5EF4-FFF2-40B4-BE49-F238E27FC236}">
                <a16:creationId xmlns:a16="http://schemas.microsoft.com/office/drawing/2014/main" id="{E6FEFA31-B2AB-714D-9A5D-28171F8986B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1DCF37B-BFFA-F84B-8164-909815A3636B}"/>
              </a:ext>
            </a:extLst>
          </p:cNvPr>
          <p:cNvSpPr>
            <a:spLocks noGrp="1"/>
          </p:cNvSpPr>
          <p:nvPr>
            <p:ph type="sldNum" sz="quarter" idx="12"/>
          </p:nvPr>
        </p:nvSpPr>
        <p:spPr/>
        <p:txBody>
          <a:bodyPr/>
          <a:lstStyle/>
          <a:p>
            <a:fld id="{0106E68E-373F-45DD-8479-C5EB26019175}" type="slidenum">
              <a:rPr lang="en-GB" smtClean="0"/>
              <a:t>3</a:t>
            </a:fld>
            <a:endParaRPr lang="en-GB" dirty="0"/>
          </a:p>
        </p:txBody>
      </p:sp>
      <p:pic>
        <p:nvPicPr>
          <p:cNvPr id="8" name="Picture 7" descr="Diagram&#10;&#10;Description automatically generated">
            <a:extLst>
              <a:ext uri="{FF2B5EF4-FFF2-40B4-BE49-F238E27FC236}">
                <a16:creationId xmlns:a16="http://schemas.microsoft.com/office/drawing/2014/main" id="{B9454DA3-FE88-9E42-A7A6-F488B368928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84230" y="136525"/>
            <a:ext cx="6608982" cy="3292475"/>
          </a:xfrm>
          <a:prstGeom prst="rect">
            <a:avLst/>
          </a:prstGeom>
        </p:spPr>
      </p:pic>
      <p:sp>
        <p:nvSpPr>
          <p:cNvPr id="2" name="TextBox 1">
            <a:extLst>
              <a:ext uri="{FF2B5EF4-FFF2-40B4-BE49-F238E27FC236}">
                <a16:creationId xmlns:a16="http://schemas.microsoft.com/office/drawing/2014/main" id="{08D91906-D18A-C846-ABF8-393A81F590C9}"/>
              </a:ext>
            </a:extLst>
          </p:cNvPr>
          <p:cNvSpPr txBox="1"/>
          <p:nvPr/>
        </p:nvSpPr>
        <p:spPr>
          <a:xfrm>
            <a:off x="360218" y="6356350"/>
            <a:ext cx="3678382" cy="307777"/>
          </a:xfrm>
          <a:prstGeom prst="rect">
            <a:avLst/>
          </a:prstGeom>
          <a:noFill/>
        </p:spPr>
        <p:txBody>
          <a:bodyPr wrap="square" rtlCol="0">
            <a:spAutoFit/>
          </a:bodyPr>
          <a:lstStyle/>
          <a:p>
            <a:r>
              <a:rPr lang="en-US" dirty="0"/>
              <a:t>National Digital Inclusion Alliance</a:t>
            </a:r>
          </a:p>
        </p:txBody>
      </p:sp>
      <p:sp>
        <p:nvSpPr>
          <p:cNvPr id="7" name="TextBox 6">
            <a:extLst>
              <a:ext uri="{FF2B5EF4-FFF2-40B4-BE49-F238E27FC236}">
                <a16:creationId xmlns:a16="http://schemas.microsoft.com/office/drawing/2014/main" id="{777D8932-5632-C847-BBB6-B029CA5A3C7A}"/>
              </a:ext>
            </a:extLst>
          </p:cNvPr>
          <p:cNvSpPr txBox="1"/>
          <p:nvPr/>
        </p:nvSpPr>
        <p:spPr>
          <a:xfrm>
            <a:off x="10287972" y="6517178"/>
            <a:ext cx="1762299" cy="307777"/>
          </a:xfrm>
          <a:prstGeom prst="rect">
            <a:avLst/>
          </a:prstGeom>
          <a:noFill/>
        </p:spPr>
        <p:txBody>
          <a:bodyPr wrap="square" rtlCol="0">
            <a:spAutoFit/>
          </a:bodyPr>
          <a:lstStyle/>
          <a:p>
            <a:pPr algn="r"/>
            <a:r>
              <a:rPr lang="en-US" dirty="0"/>
              <a:t>3</a:t>
            </a:r>
          </a:p>
        </p:txBody>
      </p:sp>
    </p:spTree>
    <p:extLst>
      <p:ext uri="{BB962C8B-B14F-4D97-AF65-F5344CB8AC3E}">
        <p14:creationId xmlns:p14="http://schemas.microsoft.com/office/powerpoint/2010/main" val="247691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mputer&#10;&#10;Description automatically generated">
            <a:extLst>
              <a:ext uri="{FF2B5EF4-FFF2-40B4-BE49-F238E27FC236}">
                <a16:creationId xmlns:a16="http://schemas.microsoft.com/office/drawing/2014/main" id="{F75BD437-077F-46DC-B99C-14C5C09EF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72" y="2729962"/>
            <a:ext cx="3456098" cy="1944056"/>
          </a:xfrm>
          <a:prstGeom prst="rect">
            <a:avLst/>
          </a:prstGeom>
        </p:spPr>
      </p:pic>
      <p:sp>
        <p:nvSpPr>
          <p:cNvPr id="24" name="TextBox 23">
            <a:extLst>
              <a:ext uri="{FF2B5EF4-FFF2-40B4-BE49-F238E27FC236}">
                <a16:creationId xmlns:a16="http://schemas.microsoft.com/office/drawing/2014/main" id="{4C6CDDF6-3D57-44D3-9D06-7BEA4ED303C4}"/>
              </a:ext>
            </a:extLst>
          </p:cNvPr>
          <p:cNvSpPr txBox="1"/>
          <p:nvPr/>
        </p:nvSpPr>
        <p:spPr>
          <a:xfrm>
            <a:off x="1965452" y="129745"/>
            <a:ext cx="8100919" cy="1077218"/>
          </a:xfrm>
          <a:prstGeom prst="rect">
            <a:avLst/>
          </a:prstGeom>
          <a:noFill/>
          <a:ln w="38100">
            <a:solidFill>
              <a:schemeClr val="accent1"/>
            </a:solidFill>
          </a:ln>
        </p:spPr>
        <p:txBody>
          <a:bodyPr wrap="square" rtlCol="0">
            <a:spAutoFit/>
          </a:bodyPr>
          <a:lstStyle/>
          <a:p>
            <a:pPr marL="10287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SCCON’s Volunteer Leadership</a:t>
            </a:r>
            <a:b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Creating Collaborative Action</a:t>
            </a:r>
          </a:p>
        </p:txBody>
      </p:sp>
      <p:sp>
        <p:nvSpPr>
          <p:cNvPr id="16" name="TextBox 15">
            <a:extLst>
              <a:ext uri="{FF2B5EF4-FFF2-40B4-BE49-F238E27FC236}">
                <a16:creationId xmlns:a16="http://schemas.microsoft.com/office/drawing/2014/main" id="{B6010C0A-F0DD-4FB9-8D30-745C83786EDF}"/>
              </a:ext>
            </a:extLst>
          </p:cNvPr>
          <p:cNvSpPr txBox="1"/>
          <p:nvPr/>
        </p:nvSpPr>
        <p:spPr>
          <a:xfrm>
            <a:off x="7992084" y="1765537"/>
            <a:ext cx="3733971" cy="646331"/>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Learning Pods </a:t>
            </a:r>
            <a:r>
              <a:rPr kumimoji="0" lang="en-US" sz="18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serving the most vulnerable students</a:t>
            </a:r>
            <a:endPar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88ACDBBD-8077-4D6B-A975-A52C0CA4B655}"/>
              </a:ext>
            </a:extLst>
          </p:cNvPr>
          <p:cNvSpPr txBox="1"/>
          <p:nvPr/>
        </p:nvSpPr>
        <p:spPr>
          <a:xfrm>
            <a:off x="8040167" y="3101826"/>
            <a:ext cx="3685888" cy="923330"/>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Parent Education </a:t>
            </a:r>
            <a:r>
              <a:rPr kumimoji="0" lang="en-US" sz="18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committee working together to communicate &amp; provide resources to support parents</a:t>
            </a:r>
            <a:endPar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endParaRPr>
          </a:p>
        </p:txBody>
      </p:sp>
      <p:sp>
        <p:nvSpPr>
          <p:cNvPr id="21" name="TextBox 20">
            <a:extLst>
              <a:ext uri="{FF2B5EF4-FFF2-40B4-BE49-F238E27FC236}">
                <a16:creationId xmlns:a16="http://schemas.microsoft.com/office/drawing/2014/main" id="{9FB23969-8457-4799-9238-9D8CA9214181}"/>
              </a:ext>
            </a:extLst>
          </p:cNvPr>
          <p:cNvSpPr txBox="1"/>
          <p:nvPr/>
        </p:nvSpPr>
        <p:spPr>
          <a:xfrm>
            <a:off x="8040167" y="4438115"/>
            <a:ext cx="3685888" cy="1200329"/>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Technology </a:t>
            </a:r>
            <a:r>
              <a:rPr kumimoji="0" lang="en-US" sz="18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group</a:t>
            </a:r>
            <a:r>
              <a:rPr kumimoji="0" lang="en-US" sz="18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launching advocacy initiative to campaign for ongoing universal broadband connection </a:t>
            </a:r>
          </a:p>
        </p:txBody>
      </p:sp>
      <p:pic>
        <p:nvPicPr>
          <p:cNvPr id="13" name="Picture 12">
            <a:extLst>
              <a:ext uri="{FF2B5EF4-FFF2-40B4-BE49-F238E27FC236}">
                <a16:creationId xmlns:a16="http://schemas.microsoft.com/office/drawing/2014/main" id="{330B8271-ED78-41C7-85AC-AE1076AAE9AF}"/>
              </a:ext>
            </a:extLst>
          </p:cNvPr>
          <p:cNvPicPr>
            <a:picLocks noChangeAspect="1"/>
          </p:cNvPicPr>
          <p:nvPr/>
        </p:nvPicPr>
        <p:blipFill rotWithShape="1">
          <a:blip r:embed="rId4"/>
          <a:srcRect r="27298" b="2"/>
          <a:stretch/>
        </p:blipFill>
        <p:spPr>
          <a:xfrm rot="5400000">
            <a:off x="3796254" y="1704374"/>
            <a:ext cx="3872907" cy="3995233"/>
          </a:xfrm>
          <a:prstGeom prst="rect">
            <a:avLst/>
          </a:prstGeom>
        </p:spPr>
      </p:pic>
      <p:sp>
        <p:nvSpPr>
          <p:cNvPr id="8" name="TextBox 7">
            <a:extLst>
              <a:ext uri="{FF2B5EF4-FFF2-40B4-BE49-F238E27FC236}">
                <a16:creationId xmlns:a16="http://schemas.microsoft.com/office/drawing/2014/main" id="{1B421DA1-A58A-934E-A211-249568C7EB2D}"/>
              </a:ext>
            </a:extLst>
          </p:cNvPr>
          <p:cNvSpPr txBox="1"/>
          <p:nvPr/>
        </p:nvSpPr>
        <p:spPr>
          <a:xfrm>
            <a:off x="10287972" y="6517178"/>
            <a:ext cx="1762299" cy="307777"/>
          </a:xfrm>
          <a:prstGeom prst="rect">
            <a:avLst/>
          </a:prstGeom>
          <a:noFill/>
        </p:spPr>
        <p:txBody>
          <a:bodyPr wrap="square" rtlCol="0">
            <a:spAutoFit/>
          </a:bodyPr>
          <a:lstStyle/>
          <a:p>
            <a:pPr algn="r"/>
            <a:r>
              <a:rPr lang="en-US" dirty="0"/>
              <a:t>4</a:t>
            </a:r>
          </a:p>
        </p:txBody>
      </p:sp>
    </p:spTree>
    <p:extLst>
      <p:ext uri="{BB962C8B-B14F-4D97-AF65-F5344CB8AC3E}">
        <p14:creationId xmlns:p14="http://schemas.microsoft.com/office/powerpoint/2010/main" val="4004104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D24E-0C2A-4F42-92C9-06DA6F916F33}"/>
              </a:ext>
            </a:extLst>
          </p:cNvPr>
          <p:cNvSpPr>
            <a:spLocks noGrp="1"/>
          </p:cNvSpPr>
          <p:nvPr>
            <p:ph type="title"/>
          </p:nvPr>
        </p:nvSpPr>
        <p:spPr/>
        <p:txBody>
          <a:bodyPr/>
          <a:lstStyle/>
          <a:p>
            <a:pPr algn="ctr"/>
            <a:r>
              <a:rPr lang="en-US" dirty="0"/>
              <a:t>Digital Connectivity Timeline</a:t>
            </a:r>
          </a:p>
        </p:txBody>
      </p:sp>
      <p:grpSp>
        <p:nvGrpSpPr>
          <p:cNvPr id="6" name="Group 5">
            <a:extLst>
              <a:ext uri="{FF2B5EF4-FFF2-40B4-BE49-F238E27FC236}">
                <a16:creationId xmlns:a16="http://schemas.microsoft.com/office/drawing/2014/main" id="{D95092FC-2B8D-3148-9E91-E36B62DB418A}"/>
              </a:ext>
            </a:extLst>
          </p:cNvPr>
          <p:cNvGrpSpPr/>
          <p:nvPr/>
        </p:nvGrpSpPr>
        <p:grpSpPr>
          <a:xfrm>
            <a:off x="420624" y="3712464"/>
            <a:ext cx="11466576" cy="475488"/>
            <a:chOff x="420624" y="4206240"/>
            <a:chExt cx="11466576" cy="475488"/>
          </a:xfrm>
        </p:grpSpPr>
        <p:sp>
          <p:nvSpPr>
            <p:cNvPr id="5" name="Rectangle 4">
              <a:extLst>
                <a:ext uri="{FF2B5EF4-FFF2-40B4-BE49-F238E27FC236}">
                  <a16:creationId xmlns:a16="http://schemas.microsoft.com/office/drawing/2014/main" id="{5A0D5815-98CF-844A-AAFB-5F394E66ED32}"/>
                </a:ext>
              </a:extLst>
            </p:cNvPr>
            <p:cNvSpPr/>
            <p:nvPr/>
          </p:nvSpPr>
          <p:spPr>
            <a:xfrm>
              <a:off x="420624" y="4206240"/>
              <a:ext cx="2871216"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Community Presentation</a:t>
              </a:r>
            </a:p>
          </p:txBody>
        </p:sp>
        <p:sp>
          <p:nvSpPr>
            <p:cNvPr id="8" name="Rectangle 7">
              <a:extLst>
                <a:ext uri="{FF2B5EF4-FFF2-40B4-BE49-F238E27FC236}">
                  <a16:creationId xmlns:a16="http://schemas.microsoft.com/office/drawing/2014/main" id="{88DB621B-B9F4-0D4D-B518-4517795E3C05}"/>
                </a:ext>
              </a:extLst>
            </p:cNvPr>
            <p:cNvSpPr/>
            <p:nvPr/>
          </p:nvSpPr>
          <p:spPr>
            <a:xfrm>
              <a:off x="3273552" y="4206240"/>
              <a:ext cx="2871216" cy="4754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Project Setu</a:t>
              </a:r>
              <a:r>
                <a:rPr lang="en-US" dirty="0">
                  <a:solidFill>
                    <a:schemeClr val="tx1"/>
                  </a:solidFill>
                  <a:highlight>
                    <a:srgbClr val="00FFFF"/>
                  </a:highlight>
                </a:rPr>
                <a:t>p</a:t>
              </a:r>
            </a:p>
          </p:txBody>
        </p:sp>
        <p:sp>
          <p:nvSpPr>
            <p:cNvPr id="9" name="Rectangle 8">
              <a:extLst>
                <a:ext uri="{FF2B5EF4-FFF2-40B4-BE49-F238E27FC236}">
                  <a16:creationId xmlns:a16="http://schemas.microsoft.com/office/drawing/2014/main" id="{C01F71E6-AB15-8A46-ABC6-8E14A48E228A}"/>
                </a:ext>
              </a:extLst>
            </p:cNvPr>
            <p:cNvSpPr/>
            <p:nvPr/>
          </p:nvSpPr>
          <p:spPr>
            <a:xfrm>
              <a:off x="6144768" y="4206240"/>
              <a:ext cx="2871216" cy="4754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highlight>
                    <a:srgbClr val="FFFF00"/>
                  </a:highlight>
                </a:rPr>
                <a:t>Broadband Access Study</a:t>
              </a:r>
            </a:p>
          </p:txBody>
        </p:sp>
        <p:sp>
          <p:nvSpPr>
            <p:cNvPr id="10" name="Rectangle 9">
              <a:extLst>
                <a:ext uri="{FF2B5EF4-FFF2-40B4-BE49-F238E27FC236}">
                  <a16:creationId xmlns:a16="http://schemas.microsoft.com/office/drawing/2014/main" id="{DFFB45F4-B0D6-0A4A-9BEE-48596B864F99}"/>
                </a:ext>
              </a:extLst>
            </p:cNvPr>
            <p:cNvSpPr/>
            <p:nvPr/>
          </p:nvSpPr>
          <p:spPr>
            <a:xfrm>
              <a:off x="9015984" y="4206240"/>
              <a:ext cx="2871216" cy="47548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Implementation</a:t>
              </a:r>
            </a:p>
          </p:txBody>
        </p:sp>
      </p:grpSp>
      <p:sp>
        <p:nvSpPr>
          <p:cNvPr id="11" name="Oval 10">
            <a:extLst>
              <a:ext uri="{FF2B5EF4-FFF2-40B4-BE49-F238E27FC236}">
                <a16:creationId xmlns:a16="http://schemas.microsoft.com/office/drawing/2014/main" id="{12450DDA-EB5A-9D4F-A5FE-6679CF1705EA}"/>
              </a:ext>
            </a:extLst>
          </p:cNvPr>
          <p:cNvSpPr/>
          <p:nvPr/>
        </p:nvSpPr>
        <p:spPr>
          <a:xfrm>
            <a:off x="1484376" y="1938528"/>
            <a:ext cx="1170432" cy="1024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March 4th</a:t>
            </a:r>
          </a:p>
        </p:txBody>
      </p:sp>
      <p:sp>
        <p:nvSpPr>
          <p:cNvPr id="13" name="Oval 12">
            <a:extLst>
              <a:ext uri="{FF2B5EF4-FFF2-40B4-BE49-F238E27FC236}">
                <a16:creationId xmlns:a16="http://schemas.microsoft.com/office/drawing/2014/main" id="{AA1C7DD6-C895-C743-904D-DD01E47CB116}"/>
              </a:ext>
            </a:extLst>
          </p:cNvPr>
          <p:cNvSpPr/>
          <p:nvPr/>
        </p:nvSpPr>
        <p:spPr>
          <a:xfrm>
            <a:off x="4123943" y="1938528"/>
            <a:ext cx="1241431" cy="1024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Summer/ Fall</a:t>
            </a:r>
          </a:p>
        </p:txBody>
      </p:sp>
      <p:sp>
        <p:nvSpPr>
          <p:cNvPr id="14" name="Oval 13">
            <a:extLst>
              <a:ext uri="{FF2B5EF4-FFF2-40B4-BE49-F238E27FC236}">
                <a16:creationId xmlns:a16="http://schemas.microsoft.com/office/drawing/2014/main" id="{54190E5C-E179-0542-A016-8EC1ED329D2D}"/>
              </a:ext>
            </a:extLst>
          </p:cNvPr>
          <p:cNvSpPr/>
          <p:nvPr/>
        </p:nvSpPr>
        <p:spPr>
          <a:xfrm>
            <a:off x="7065266" y="1938528"/>
            <a:ext cx="1170432" cy="1024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Fall/</a:t>
            </a:r>
          </a:p>
          <a:p>
            <a:pPr algn="ctr"/>
            <a:r>
              <a:rPr lang="en-US" dirty="0"/>
              <a:t>Winter</a:t>
            </a:r>
          </a:p>
        </p:txBody>
      </p:sp>
      <p:sp>
        <p:nvSpPr>
          <p:cNvPr id="15" name="Oval 14">
            <a:extLst>
              <a:ext uri="{FF2B5EF4-FFF2-40B4-BE49-F238E27FC236}">
                <a16:creationId xmlns:a16="http://schemas.microsoft.com/office/drawing/2014/main" id="{05283917-A63B-424D-B096-BA8DA84278F0}"/>
              </a:ext>
            </a:extLst>
          </p:cNvPr>
          <p:cNvSpPr/>
          <p:nvPr/>
        </p:nvSpPr>
        <p:spPr>
          <a:xfrm>
            <a:off x="9960864" y="1938528"/>
            <a:ext cx="1170432" cy="1024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2022</a:t>
            </a:r>
          </a:p>
        </p:txBody>
      </p:sp>
      <p:cxnSp>
        <p:nvCxnSpPr>
          <p:cNvPr id="16" name="Straight Arrow Connector 15">
            <a:extLst>
              <a:ext uri="{FF2B5EF4-FFF2-40B4-BE49-F238E27FC236}">
                <a16:creationId xmlns:a16="http://schemas.microsoft.com/office/drawing/2014/main" id="{6146761C-6295-AF4B-A752-CCAE46A2EEFD}"/>
              </a:ext>
            </a:extLst>
          </p:cNvPr>
          <p:cNvCxnSpPr>
            <a:cxnSpLocks/>
          </p:cNvCxnSpPr>
          <p:nvPr/>
        </p:nvCxnSpPr>
        <p:spPr>
          <a:xfrm>
            <a:off x="2033016" y="2962656"/>
            <a:ext cx="0" cy="7498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846B39E-0247-B745-BF0A-A806892EC56D}"/>
              </a:ext>
            </a:extLst>
          </p:cNvPr>
          <p:cNvCxnSpPr>
            <a:cxnSpLocks/>
          </p:cNvCxnSpPr>
          <p:nvPr/>
        </p:nvCxnSpPr>
        <p:spPr>
          <a:xfrm>
            <a:off x="4690872" y="2962656"/>
            <a:ext cx="0" cy="7498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11D1A4F-2532-744E-BEA4-D85D1C96062B}"/>
              </a:ext>
            </a:extLst>
          </p:cNvPr>
          <p:cNvCxnSpPr>
            <a:cxnSpLocks/>
          </p:cNvCxnSpPr>
          <p:nvPr/>
        </p:nvCxnSpPr>
        <p:spPr>
          <a:xfrm>
            <a:off x="10530840" y="2962656"/>
            <a:ext cx="0" cy="7498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E3EF660-C64C-424A-8BF5-FF66C3DFC5BC}"/>
              </a:ext>
            </a:extLst>
          </p:cNvPr>
          <p:cNvCxnSpPr>
            <a:cxnSpLocks/>
          </p:cNvCxnSpPr>
          <p:nvPr/>
        </p:nvCxnSpPr>
        <p:spPr>
          <a:xfrm>
            <a:off x="7665720" y="2962656"/>
            <a:ext cx="0" cy="7498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38DCF0A-0BAB-C847-8CDF-E8C8E7C56C05}"/>
              </a:ext>
            </a:extLst>
          </p:cNvPr>
          <p:cNvSpPr/>
          <p:nvPr/>
        </p:nvSpPr>
        <p:spPr>
          <a:xfrm>
            <a:off x="963168" y="4431792"/>
            <a:ext cx="1816608" cy="1975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t>Officials – County, State, Municipalities, Community</a:t>
            </a:r>
          </a:p>
          <a:p>
            <a:pPr algn="ctr"/>
            <a:r>
              <a:rPr lang="en-US" b="1" dirty="0"/>
              <a:t>Project Lead</a:t>
            </a:r>
          </a:p>
          <a:p>
            <a:pPr algn="ctr"/>
            <a:r>
              <a:rPr lang="en-US" b="1" dirty="0"/>
              <a:t>Funding Request</a:t>
            </a:r>
          </a:p>
        </p:txBody>
      </p:sp>
      <p:sp>
        <p:nvSpPr>
          <p:cNvPr id="23" name="Rectangle 22">
            <a:extLst>
              <a:ext uri="{FF2B5EF4-FFF2-40B4-BE49-F238E27FC236}">
                <a16:creationId xmlns:a16="http://schemas.microsoft.com/office/drawing/2014/main" id="{C3AD0737-F8BD-604E-B40F-F09BB4C14909}"/>
              </a:ext>
            </a:extLst>
          </p:cNvPr>
          <p:cNvSpPr/>
          <p:nvPr/>
        </p:nvSpPr>
        <p:spPr>
          <a:xfrm>
            <a:off x="9567672" y="4431792"/>
            <a:ext cx="1816608" cy="1975104"/>
          </a:xfrm>
          <a:prstGeom prst="rect">
            <a:avLst/>
          </a:prstGeom>
          <a:solidFill>
            <a:schemeClr val="bg2">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tx1"/>
                </a:solidFill>
              </a:rPr>
              <a:t>Coordination with ISPs &amp; local officials</a:t>
            </a:r>
          </a:p>
          <a:p>
            <a:pPr algn="ctr"/>
            <a:r>
              <a:rPr lang="en-US" dirty="0">
                <a:solidFill>
                  <a:schemeClr val="tx1"/>
                </a:solidFill>
              </a:rPr>
              <a:t>Enhanced Connectivity &amp; Accessibility</a:t>
            </a:r>
          </a:p>
          <a:p>
            <a:pPr algn="ctr"/>
            <a:r>
              <a:rPr lang="en-US" dirty="0">
                <a:solidFill>
                  <a:schemeClr val="tx1"/>
                </a:solidFill>
              </a:rPr>
              <a:t>Funding as needed</a:t>
            </a:r>
          </a:p>
        </p:txBody>
      </p:sp>
      <p:sp>
        <p:nvSpPr>
          <p:cNvPr id="24" name="Rectangle 23">
            <a:extLst>
              <a:ext uri="{FF2B5EF4-FFF2-40B4-BE49-F238E27FC236}">
                <a16:creationId xmlns:a16="http://schemas.microsoft.com/office/drawing/2014/main" id="{22FB74C8-556E-8F4E-9185-AF88FD675616}"/>
              </a:ext>
            </a:extLst>
          </p:cNvPr>
          <p:cNvSpPr/>
          <p:nvPr/>
        </p:nvSpPr>
        <p:spPr>
          <a:xfrm>
            <a:off x="6672072" y="4431792"/>
            <a:ext cx="1816608" cy="19751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tx1"/>
                </a:solidFill>
              </a:rPr>
              <a:t>Current Connectivity</a:t>
            </a:r>
          </a:p>
          <a:p>
            <a:pPr algn="ctr"/>
            <a:r>
              <a:rPr lang="en-US" dirty="0">
                <a:solidFill>
                  <a:schemeClr val="tx1"/>
                </a:solidFill>
              </a:rPr>
              <a:t>Current Accessibility</a:t>
            </a:r>
          </a:p>
          <a:p>
            <a:pPr algn="ctr"/>
            <a:r>
              <a:rPr lang="en-US" dirty="0">
                <a:solidFill>
                  <a:schemeClr val="tx1"/>
                </a:solidFill>
              </a:rPr>
              <a:t>Options &amp; Recommendations</a:t>
            </a:r>
          </a:p>
          <a:p>
            <a:pPr algn="ctr"/>
            <a:r>
              <a:rPr lang="en-US" dirty="0">
                <a:solidFill>
                  <a:schemeClr val="tx1"/>
                </a:solidFill>
              </a:rPr>
              <a:t>Cost</a:t>
            </a:r>
          </a:p>
          <a:p>
            <a:pPr algn="ctr"/>
            <a:r>
              <a:rPr lang="en-US" dirty="0">
                <a:solidFill>
                  <a:schemeClr val="tx1"/>
                </a:solidFill>
              </a:rPr>
              <a:t>Timeline</a:t>
            </a:r>
          </a:p>
          <a:p>
            <a:pPr algn="ctr"/>
            <a:r>
              <a:rPr lang="en-US" dirty="0">
                <a:solidFill>
                  <a:schemeClr val="tx1"/>
                </a:solidFill>
              </a:rPr>
              <a:t>Officials Sign-off</a:t>
            </a:r>
          </a:p>
        </p:txBody>
      </p:sp>
      <p:sp>
        <p:nvSpPr>
          <p:cNvPr id="25" name="Rectangle 24">
            <a:extLst>
              <a:ext uri="{FF2B5EF4-FFF2-40B4-BE49-F238E27FC236}">
                <a16:creationId xmlns:a16="http://schemas.microsoft.com/office/drawing/2014/main" id="{CD25343E-E063-724A-8C45-832A7065E87C}"/>
              </a:ext>
            </a:extLst>
          </p:cNvPr>
          <p:cNvSpPr/>
          <p:nvPr/>
        </p:nvSpPr>
        <p:spPr>
          <a:xfrm>
            <a:off x="3703321" y="4431792"/>
            <a:ext cx="1816608" cy="19751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tx1"/>
                </a:solidFill>
              </a:rPr>
              <a:t>CCIU Leads</a:t>
            </a:r>
          </a:p>
          <a:p>
            <a:pPr algn="ctr"/>
            <a:r>
              <a:rPr lang="en-US" dirty="0">
                <a:solidFill>
                  <a:schemeClr val="tx1"/>
                </a:solidFill>
              </a:rPr>
              <a:t>Funding Secured</a:t>
            </a:r>
          </a:p>
          <a:p>
            <a:pPr algn="ctr"/>
            <a:r>
              <a:rPr lang="en-US" dirty="0">
                <a:solidFill>
                  <a:schemeClr val="tx1"/>
                </a:solidFill>
              </a:rPr>
              <a:t>RFP Developed and Released</a:t>
            </a:r>
          </a:p>
          <a:p>
            <a:pPr algn="ctr"/>
            <a:r>
              <a:rPr lang="en-US" dirty="0">
                <a:solidFill>
                  <a:schemeClr val="tx1"/>
                </a:solidFill>
              </a:rPr>
              <a:t>Consultant Chosen</a:t>
            </a:r>
          </a:p>
        </p:txBody>
      </p:sp>
      <p:sp>
        <p:nvSpPr>
          <p:cNvPr id="4" name="Footer Placeholder 3">
            <a:extLst>
              <a:ext uri="{FF2B5EF4-FFF2-40B4-BE49-F238E27FC236}">
                <a16:creationId xmlns:a16="http://schemas.microsoft.com/office/drawing/2014/main" id="{46C87D1A-0C27-D24B-82C7-818E296AA41C}"/>
              </a:ext>
            </a:extLst>
          </p:cNvPr>
          <p:cNvSpPr>
            <a:spLocks noGrp="1"/>
          </p:cNvSpPr>
          <p:nvPr>
            <p:ph type="ftr" sz="quarter" idx="11"/>
          </p:nvPr>
        </p:nvSpPr>
        <p:spPr/>
        <p:txBody>
          <a:bodyPr/>
          <a:lstStyle/>
          <a:p>
            <a:endParaRPr lang="en-GB" dirty="0"/>
          </a:p>
        </p:txBody>
      </p:sp>
      <p:sp>
        <p:nvSpPr>
          <p:cNvPr id="22" name="TextBox 21">
            <a:extLst>
              <a:ext uri="{FF2B5EF4-FFF2-40B4-BE49-F238E27FC236}">
                <a16:creationId xmlns:a16="http://schemas.microsoft.com/office/drawing/2014/main" id="{B1C4146F-CD41-FF41-9AFA-C08CDC75B466}"/>
              </a:ext>
            </a:extLst>
          </p:cNvPr>
          <p:cNvSpPr txBox="1"/>
          <p:nvPr/>
        </p:nvSpPr>
        <p:spPr>
          <a:xfrm>
            <a:off x="10075025" y="6517178"/>
            <a:ext cx="1762299" cy="307777"/>
          </a:xfrm>
          <a:prstGeom prst="rect">
            <a:avLst/>
          </a:prstGeom>
          <a:noFill/>
        </p:spPr>
        <p:txBody>
          <a:bodyPr wrap="square" rtlCol="0">
            <a:spAutoFit/>
          </a:bodyPr>
          <a:lstStyle/>
          <a:p>
            <a:pPr algn="r"/>
            <a:r>
              <a:rPr lang="en-US" dirty="0"/>
              <a:t>5</a:t>
            </a:r>
          </a:p>
        </p:txBody>
      </p:sp>
    </p:spTree>
    <p:extLst>
      <p:ext uri="{BB962C8B-B14F-4D97-AF65-F5344CB8AC3E}">
        <p14:creationId xmlns:p14="http://schemas.microsoft.com/office/powerpoint/2010/main" val="1317795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D24E-0C2A-4F42-92C9-06DA6F916F33}"/>
              </a:ext>
            </a:extLst>
          </p:cNvPr>
          <p:cNvSpPr>
            <a:spLocks noGrp="1"/>
          </p:cNvSpPr>
          <p:nvPr>
            <p:ph type="title"/>
          </p:nvPr>
        </p:nvSpPr>
        <p:spPr/>
        <p:txBody>
          <a:bodyPr/>
          <a:lstStyle/>
          <a:p>
            <a:pPr algn="ctr"/>
            <a:r>
              <a:rPr lang="en-US" dirty="0"/>
              <a:t>Broadband Access RFP Timeline</a:t>
            </a:r>
          </a:p>
        </p:txBody>
      </p:sp>
      <p:grpSp>
        <p:nvGrpSpPr>
          <p:cNvPr id="6" name="Group 5">
            <a:extLst>
              <a:ext uri="{FF2B5EF4-FFF2-40B4-BE49-F238E27FC236}">
                <a16:creationId xmlns:a16="http://schemas.microsoft.com/office/drawing/2014/main" id="{D95092FC-2B8D-3148-9E91-E36B62DB418A}"/>
              </a:ext>
            </a:extLst>
          </p:cNvPr>
          <p:cNvGrpSpPr/>
          <p:nvPr/>
        </p:nvGrpSpPr>
        <p:grpSpPr>
          <a:xfrm>
            <a:off x="420624" y="3712464"/>
            <a:ext cx="11466576" cy="475488"/>
            <a:chOff x="420624" y="4206240"/>
            <a:chExt cx="11466576" cy="475488"/>
          </a:xfrm>
        </p:grpSpPr>
        <p:sp>
          <p:nvSpPr>
            <p:cNvPr id="5" name="Rectangle 4">
              <a:extLst>
                <a:ext uri="{FF2B5EF4-FFF2-40B4-BE49-F238E27FC236}">
                  <a16:creationId xmlns:a16="http://schemas.microsoft.com/office/drawing/2014/main" id="{5A0D5815-98CF-844A-AAFB-5F394E66ED32}"/>
                </a:ext>
              </a:extLst>
            </p:cNvPr>
            <p:cNvSpPr/>
            <p:nvPr/>
          </p:nvSpPr>
          <p:spPr>
            <a:xfrm>
              <a:off x="420624" y="4206240"/>
              <a:ext cx="2871216"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rPr>
                <a:t>Project Approved</a:t>
              </a:r>
            </a:p>
          </p:txBody>
        </p:sp>
        <p:sp>
          <p:nvSpPr>
            <p:cNvPr id="8" name="Rectangle 7">
              <a:extLst>
                <a:ext uri="{FF2B5EF4-FFF2-40B4-BE49-F238E27FC236}">
                  <a16:creationId xmlns:a16="http://schemas.microsoft.com/office/drawing/2014/main" id="{88DB621B-B9F4-0D4D-B518-4517795E3C05}"/>
                </a:ext>
              </a:extLst>
            </p:cNvPr>
            <p:cNvSpPr/>
            <p:nvPr/>
          </p:nvSpPr>
          <p:spPr>
            <a:xfrm>
              <a:off x="3273552" y="4206240"/>
              <a:ext cx="2871216" cy="4754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sym typeface="Arial"/>
                </a:rPr>
                <a:t>RFP Released</a:t>
              </a:r>
              <a:endParaRPr kumimoji="0" lang="en-US" sz="1400" b="0" i="0" u="none" strike="noStrike" kern="0" cap="none" spc="0" normalizeH="0" baseline="0" noProof="0" dirty="0">
                <a:ln>
                  <a:noFill/>
                </a:ln>
                <a:solidFill>
                  <a:prstClr val="black"/>
                </a:solidFill>
                <a:effectLst/>
                <a:highlight>
                  <a:srgbClr val="00FFFF"/>
                </a:highlight>
                <a:uLnTx/>
                <a:uFillTx/>
                <a:latin typeface="Calibri" panose="020F0502020204030204"/>
                <a:ea typeface="+mn-ea"/>
                <a:cs typeface="+mn-cs"/>
                <a:sym typeface="Arial"/>
              </a:endParaRPr>
            </a:p>
          </p:txBody>
        </p:sp>
        <p:sp>
          <p:nvSpPr>
            <p:cNvPr id="9" name="Rectangle 8">
              <a:extLst>
                <a:ext uri="{FF2B5EF4-FFF2-40B4-BE49-F238E27FC236}">
                  <a16:creationId xmlns:a16="http://schemas.microsoft.com/office/drawing/2014/main" id="{C01F71E6-AB15-8A46-ABC6-8E14A48E228A}"/>
                </a:ext>
              </a:extLst>
            </p:cNvPr>
            <p:cNvSpPr/>
            <p:nvPr/>
          </p:nvSpPr>
          <p:spPr>
            <a:xfrm>
              <a:off x="6144768" y="4206240"/>
              <a:ext cx="2871216" cy="4754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highlight>
                    <a:srgbClr val="FFFF00"/>
                  </a:highlight>
                  <a:uLnTx/>
                  <a:uFillTx/>
                  <a:latin typeface="Calibri" panose="020F0502020204030204"/>
                  <a:ea typeface="+mn-ea"/>
                  <a:cs typeface="+mn-cs"/>
                  <a:sym typeface="Arial"/>
                </a:rPr>
                <a:t>Vendor Evaluation</a:t>
              </a:r>
            </a:p>
          </p:txBody>
        </p:sp>
        <p:sp>
          <p:nvSpPr>
            <p:cNvPr id="10" name="Rectangle 9">
              <a:extLst>
                <a:ext uri="{FF2B5EF4-FFF2-40B4-BE49-F238E27FC236}">
                  <a16:creationId xmlns:a16="http://schemas.microsoft.com/office/drawing/2014/main" id="{DFFB45F4-B0D6-0A4A-9BEE-48596B864F99}"/>
                </a:ext>
              </a:extLst>
            </p:cNvPr>
            <p:cNvSpPr/>
            <p:nvPr/>
          </p:nvSpPr>
          <p:spPr>
            <a:xfrm>
              <a:off x="9015984" y="4206240"/>
              <a:ext cx="2871216" cy="47548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sym typeface="Arial"/>
                </a:rPr>
                <a:t>Approval</a:t>
              </a:r>
            </a:p>
          </p:txBody>
        </p:sp>
      </p:grpSp>
      <p:sp>
        <p:nvSpPr>
          <p:cNvPr id="11" name="Oval 10">
            <a:extLst>
              <a:ext uri="{FF2B5EF4-FFF2-40B4-BE49-F238E27FC236}">
                <a16:creationId xmlns:a16="http://schemas.microsoft.com/office/drawing/2014/main" id="{12450DDA-EB5A-9D4F-A5FE-6679CF1705EA}"/>
              </a:ext>
            </a:extLst>
          </p:cNvPr>
          <p:cNvSpPr/>
          <p:nvPr/>
        </p:nvSpPr>
        <p:spPr>
          <a:xfrm>
            <a:off x="1484376" y="1938528"/>
            <a:ext cx="1170432" cy="1024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rPr>
              <a:t>June</a:t>
            </a:r>
          </a:p>
        </p:txBody>
      </p:sp>
      <p:sp>
        <p:nvSpPr>
          <p:cNvPr id="13" name="Oval 12">
            <a:extLst>
              <a:ext uri="{FF2B5EF4-FFF2-40B4-BE49-F238E27FC236}">
                <a16:creationId xmlns:a16="http://schemas.microsoft.com/office/drawing/2014/main" id="{AA1C7DD6-C895-C743-904D-DD01E47CB116}"/>
              </a:ext>
            </a:extLst>
          </p:cNvPr>
          <p:cNvSpPr/>
          <p:nvPr/>
        </p:nvSpPr>
        <p:spPr>
          <a:xfrm>
            <a:off x="4029814" y="1938528"/>
            <a:ext cx="1395986" cy="1024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rPr>
              <a:t>September</a:t>
            </a:r>
          </a:p>
        </p:txBody>
      </p:sp>
      <p:sp>
        <p:nvSpPr>
          <p:cNvPr id="14" name="Oval 13">
            <a:extLst>
              <a:ext uri="{FF2B5EF4-FFF2-40B4-BE49-F238E27FC236}">
                <a16:creationId xmlns:a16="http://schemas.microsoft.com/office/drawing/2014/main" id="{54190E5C-E179-0542-A016-8EC1ED329D2D}"/>
              </a:ext>
            </a:extLst>
          </p:cNvPr>
          <p:cNvSpPr/>
          <p:nvPr/>
        </p:nvSpPr>
        <p:spPr>
          <a:xfrm>
            <a:off x="7065266" y="1938528"/>
            <a:ext cx="1170432" cy="1024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rPr>
              <a:t>October</a:t>
            </a:r>
          </a:p>
        </p:txBody>
      </p:sp>
      <p:sp>
        <p:nvSpPr>
          <p:cNvPr id="15" name="Oval 14">
            <a:extLst>
              <a:ext uri="{FF2B5EF4-FFF2-40B4-BE49-F238E27FC236}">
                <a16:creationId xmlns:a16="http://schemas.microsoft.com/office/drawing/2014/main" id="{05283917-A63B-424D-B096-BA8DA84278F0}"/>
              </a:ext>
            </a:extLst>
          </p:cNvPr>
          <p:cNvSpPr/>
          <p:nvPr/>
        </p:nvSpPr>
        <p:spPr>
          <a:xfrm>
            <a:off x="9866735" y="1938528"/>
            <a:ext cx="1392936" cy="1024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rPr>
              <a:t>November</a:t>
            </a:r>
          </a:p>
        </p:txBody>
      </p:sp>
      <p:cxnSp>
        <p:nvCxnSpPr>
          <p:cNvPr id="16" name="Straight Arrow Connector 15">
            <a:extLst>
              <a:ext uri="{FF2B5EF4-FFF2-40B4-BE49-F238E27FC236}">
                <a16:creationId xmlns:a16="http://schemas.microsoft.com/office/drawing/2014/main" id="{6146761C-6295-AF4B-A752-CCAE46A2EEFD}"/>
              </a:ext>
            </a:extLst>
          </p:cNvPr>
          <p:cNvCxnSpPr>
            <a:cxnSpLocks/>
          </p:cNvCxnSpPr>
          <p:nvPr/>
        </p:nvCxnSpPr>
        <p:spPr>
          <a:xfrm>
            <a:off x="2033016" y="2962656"/>
            <a:ext cx="0" cy="7498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846B39E-0247-B745-BF0A-A806892EC56D}"/>
              </a:ext>
            </a:extLst>
          </p:cNvPr>
          <p:cNvCxnSpPr>
            <a:cxnSpLocks/>
          </p:cNvCxnSpPr>
          <p:nvPr/>
        </p:nvCxnSpPr>
        <p:spPr>
          <a:xfrm>
            <a:off x="4690872" y="2962656"/>
            <a:ext cx="0" cy="7498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11D1A4F-2532-744E-BEA4-D85D1C96062B}"/>
              </a:ext>
            </a:extLst>
          </p:cNvPr>
          <p:cNvCxnSpPr>
            <a:cxnSpLocks/>
          </p:cNvCxnSpPr>
          <p:nvPr/>
        </p:nvCxnSpPr>
        <p:spPr>
          <a:xfrm>
            <a:off x="10530840" y="2962656"/>
            <a:ext cx="0" cy="7498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E3EF660-C64C-424A-8BF5-FF66C3DFC5BC}"/>
              </a:ext>
            </a:extLst>
          </p:cNvPr>
          <p:cNvCxnSpPr>
            <a:cxnSpLocks/>
          </p:cNvCxnSpPr>
          <p:nvPr/>
        </p:nvCxnSpPr>
        <p:spPr>
          <a:xfrm>
            <a:off x="7665720" y="2962656"/>
            <a:ext cx="0" cy="74980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38DCF0A-0BAB-C847-8CDF-E8C8E7C56C05}"/>
              </a:ext>
            </a:extLst>
          </p:cNvPr>
          <p:cNvSpPr/>
          <p:nvPr/>
        </p:nvSpPr>
        <p:spPr>
          <a:xfrm>
            <a:off x="963168" y="4431792"/>
            <a:ext cx="1816608" cy="1975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sym typeface="Arial"/>
              </a:rPr>
              <a:t>County Commissioners Approval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sym typeface="Arial"/>
              </a:rPr>
              <a:t>Dept of Labor Grant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sym typeface="Arial"/>
              </a:rPr>
              <a:t>Stakeholder Outreach</a:t>
            </a:r>
          </a:p>
        </p:txBody>
      </p:sp>
      <p:sp>
        <p:nvSpPr>
          <p:cNvPr id="23" name="Rectangle 22">
            <a:extLst>
              <a:ext uri="{FF2B5EF4-FFF2-40B4-BE49-F238E27FC236}">
                <a16:creationId xmlns:a16="http://schemas.microsoft.com/office/drawing/2014/main" id="{C3AD0737-F8BD-604E-B40F-F09BB4C14909}"/>
              </a:ext>
            </a:extLst>
          </p:cNvPr>
          <p:cNvSpPr/>
          <p:nvPr/>
        </p:nvSpPr>
        <p:spPr>
          <a:xfrm>
            <a:off x="9567672" y="4431792"/>
            <a:ext cx="1816608" cy="1975104"/>
          </a:xfrm>
          <a:prstGeom prst="rect">
            <a:avLst/>
          </a:prstGeom>
          <a:solidFill>
            <a:schemeClr val="bg2">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sym typeface="Arial"/>
              </a:rPr>
              <a:t>CCIU Board Approved Magellan Advisors, LLC to conduct Broadband Feasibility Study</a:t>
            </a:r>
          </a:p>
        </p:txBody>
      </p:sp>
      <p:sp>
        <p:nvSpPr>
          <p:cNvPr id="24" name="Rectangle 23">
            <a:extLst>
              <a:ext uri="{FF2B5EF4-FFF2-40B4-BE49-F238E27FC236}">
                <a16:creationId xmlns:a16="http://schemas.microsoft.com/office/drawing/2014/main" id="{22FB74C8-556E-8F4E-9185-AF88FD675616}"/>
              </a:ext>
            </a:extLst>
          </p:cNvPr>
          <p:cNvSpPr/>
          <p:nvPr/>
        </p:nvSpPr>
        <p:spPr>
          <a:xfrm>
            <a:off x="6672072" y="4431792"/>
            <a:ext cx="1816608" cy="19751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sym typeface="Arial"/>
              </a:rPr>
              <a:t>Vendor Proposals Submitted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sym typeface="Arial"/>
              </a:rPr>
              <a:t>Vendor Evaluation</a:t>
            </a:r>
          </a:p>
        </p:txBody>
      </p:sp>
      <p:sp>
        <p:nvSpPr>
          <p:cNvPr id="25" name="Rectangle 24">
            <a:extLst>
              <a:ext uri="{FF2B5EF4-FFF2-40B4-BE49-F238E27FC236}">
                <a16:creationId xmlns:a16="http://schemas.microsoft.com/office/drawing/2014/main" id="{CD25343E-E063-724A-8C45-832A7065E87C}"/>
              </a:ext>
            </a:extLst>
          </p:cNvPr>
          <p:cNvSpPr/>
          <p:nvPr/>
        </p:nvSpPr>
        <p:spPr>
          <a:xfrm>
            <a:off x="3703321" y="4431792"/>
            <a:ext cx="1816608" cy="19751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sym typeface="Arial"/>
              </a:rPr>
              <a:t>CCIU Released RFP</a:t>
            </a:r>
          </a:p>
        </p:txBody>
      </p:sp>
      <p:sp>
        <p:nvSpPr>
          <p:cNvPr id="22" name="TextBox 21">
            <a:extLst>
              <a:ext uri="{FF2B5EF4-FFF2-40B4-BE49-F238E27FC236}">
                <a16:creationId xmlns:a16="http://schemas.microsoft.com/office/drawing/2014/main" id="{B1C4146F-CD41-FF41-9AFA-C08CDC75B466}"/>
              </a:ext>
            </a:extLst>
          </p:cNvPr>
          <p:cNvSpPr txBox="1"/>
          <p:nvPr/>
        </p:nvSpPr>
        <p:spPr>
          <a:xfrm>
            <a:off x="10075025" y="6517178"/>
            <a:ext cx="176229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6</a:t>
            </a:r>
          </a:p>
        </p:txBody>
      </p:sp>
    </p:spTree>
    <p:extLst>
      <p:ext uri="{BB962C8B-B14F-4D97-AF65-F5344CB8AC3E}">
        <p14:creationId xmlns:p14="http://schemas.microsoft.com/office/powerpoint/2010/main" val="2826978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0F59-87B1-C645-B11E-57BC3336E41A}"/>
              </a:ext>
            </a:extLst>
          </p:cNvPr>
          <p:cNvSpPr>
            <a:spLocks noGrp="1"/>
          </p:cNvSpPr>
          <p:nvPr>
            <p:ph type="title"/>
          </p:nvPr>
        </p:nvSpPr>
        <p:spPr/>
        <p:txBody>
          <a:bodyPr/>
          <a:lstStyle/>
          <a:p>
            <a:r>
              <a:rPr lang="en-US" dirty="0"/>
              <a:t>Broadband Access Study – Next Steps</a:t>
            </a:r>
          </a:p>
        </p:txBody>
      </p:sp>
      <p:sp>
        <p:nvSpPr>
          <p:cNvPr id="3" name="Content Placeholder 2">
            <a:extLst>
              <a:ext uri="{FF2B5EF4-FFF2-40B4-BE49-F238E27FC236}">
                <a16:creationId xmlns:a16="http://schemas.microsoft.com/office/drawing/2014/main" id="{C7490B06-3C0D-314F-9C78-B580E4198854}"/>
              </a:ext>
            </a:extLst>
          </p:cNvPr>
          <p:cNvSpPr>
            <a:spLocks noGrp="1"/>
          </p:cNvSpPr>
          <p:nvPr>
            <p:ph idx="1"/>
          </p:nvPr>
        </p:nvSpPr>
        <p:spPr>
          <a:xfrm>
            <a:off x="360215" y="1825625"/>
            <a:ext cx="5195457" cy="4351338"/>
          </a:xfrm>
        </p:spPr>
        <p:txBody>
          <a:bodyPr>
            <a:normAutofit/>
          </a:bodyPr>
          <a:lstStyle/>
          <a:p>
            <a:r>
              <a:rPr lang="en-US" dirty="0"/>
              <a:t>CCIU will connect Magellan with key stakeholders</a:t>
            </a:r>
          </a:p>
          <a:p>
            <a:r>
              <a:rPr lang="en-US" dirty="0"/>
              <a:t>Magellan is drafting surveys for community residents</a:t>
            </a:r>
          </a:p>
          <a:p>
            <a:r>
              <a:rPr lang="en-US" dirty="0"/>
              <a:t>CCIU and Magellan will work with stakeholders to maximize resident response to surveys</a:t>
            </a:r>
          </a:p>
          <a:p>
            <a:r>
              <a:rPr lang="en-US" dirty="0"/>
              <a:t>CCIU and Magellan will conduct stakeholder focus groups and individual interviews</a:t>
            </a:r>
          </a:p>
        </p:txBody>
      </p:sp>
      <p:graphicFrame>
        <p:nvGraphicFramePr>
          <p:cNvPr id="7" name="Table 6">
            <a:extLst>
              <a:ext uri="{FF2B5EF4-FFF2-40B4-BE49-F238E27FC236}">
                <a16:creationId xmlns:a16="http://schemas.microsoft.com/office/drawing/2014/main" id="{BDC16648-5A39-1043-A453-E5FF72ABB3E0}"/>
              </a:ext>
            </a:extLst>
          </p:cNvPr>
          <p:cNvGraphicFramePr>
            <a:graphicFrameLocks noGrp="1"/>
          </p:cNvGraphicFramePr>
          <p:nvPr/>
        </p:nvGraphicFramePr>
        <p:xfrm>
          <a:off x="5888188" y="1825625"/>
          <a:ext cx="5943597" cy="4125762"/>
        </p:xfrm>
        <a:graphic>
          <a:graphicData uri="http://schemas.openxmlformats.org/drawingml/2006/table">
            <a:tbl>
              <a:tblPr/>
              <a:tblGrid>
                <a:gridCol w="3571377">
                  <a:extLst>
                    <a:ext uri="{9D8B030D-6E8A-4147-A177-3AD203B41FA5}">
                      <a16:colId xmlns:a16="http://schemas.microsoft.com/office/drawing/2014/main" val="2841884258"/>
                    </a:ext>
                  </a:extLst>
                </a:gridCol>
                <a:gridCol w="1059530">
                  <a:extLst>
                    <a:ext uri="{9D8B030D-6E8A-4147-A177-3AD203B41FA5}">
                      <a16:colId xmlns:a16="http://schemas.microsoft.com/office/drawing/2014/main" val="2614749262"/>
                    </a:ext>
                  </a:extLst>
                </a:gridCol>
                <a:gridCol w="262538">
                  <a:extLst>
                    <a:ext uri="{9D8B030D-6E8A-4147-A177-3AD203B41FA5}">
                      <a16:colId xmlns:a16="http://schemas.microsoft.com/office/drawing/2014/main" val="1937857023"/>
                    </a:ext>
                  </a:extLst>
                </a:gridCol>
                <a:gridCol w="262538">
                  <a:extLst>
                    <a:ext uri="{9D8B030D-6E8A-4147-A177-3AD203B41FA5}">
                      <a16:colId xmlns:a16="http://schemas.microsoft.com/office/drawing/2014/main" val="4050757710"/>
                    </a:ext>
                  </a:extLst>
                </a:gridCol>
                <a:gridCol w="262538">
                  <a:extLst>
                    <a:ext uri="{9D8B030D-6E8A-4147-A177-3AD203B41FA5}">
                      <a16:colId xmlns:a16="http://schemas.microsoft.com/office/drawing/2014/main" val="3273311914"/>
                    </a:ext>
                  </a:extLst>
                </a:gridCol>
                <a:gridCol w="262538">
                  <a:extLst>
                    <a:ext uri="{9D8B030D-6E8A-4147-A177-3AD203B41FA5}">
                      <a16:colId xmlns:a16="http://schemas.microsoft.com/office/drawing/2014/main" val="3289251099"/>
                    </a:ext>
                  </a:extLst>
                </a:gridCol>
                <a:gridCol w="262538">
                  <a:extLst>
                    <a:ext uri="{9D8B030D-6E8A-4147-A177-3AD203B41FA5}">
                      <a16:colId xmlns:a16="http://schemas.microsoft.com/office/drawing/2014/main" val="729735136"/>
                    </a:ext>
                  </a:extLst>
                </a:gridCol>
              </a:tblGrid>
              <a:tr h="362611">
                <a:tc>
                  <a:txBody>
                    <a:bodyPr/>
                    <a:lstStyle/>
                    <a:p>
                      <a:br>
                        <a:rPr lang="en-US" sz="1000" b="0" i="0" dirty="0">
                          <a:effectLst/>
                          <a:latin typeface="Times New Roman" panose="02020603050405020304" pitchFamily="18" charset="0"/>
                        </a:rPr>
                      </a:br>
                      <a:endParaRPr lang="en-US" sz="1000" b="0" i="0" dirty="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1C4F79"/>
                    </a:solidFill>
                  </a:tcPr>
                </a:tc>
                <a:tc gridSpan="6">
                  <a:txBody>
                    <a:bodyPr/>
                    <a:lstStyle/>
                    <a:p>
                      <a:pPr algn="ctr"/>
                      <a:r>
                        <a:rPr lang="en-US" sz="1000" b="1" i="0" dirty="0">
                          <a:solidFill>
                            <a:srgbClr val="FFFFFF"/>
                          </a:solidFill>
                          <a:effectLst/>
                          <a:latin typeface="Arial" panose="020B0604020202020204" pitchFamily="34" charset="0"/>
                        </a:rPr>
                        <a:t>Month</a:t>
                      </a:r>
                      <a:endParaRPr lang="en-US" sz="1000" b="0" i="0" dirty="0">
                        <a:solidFill>
                          <a:srgbClr val="FFFFFF"/>
                        </a:solidFill>
                        <a:effectLst/>
                        <a:latin typeface="Arial" panose="020B0604020202020204" pitchFamily="34" charset="0"/>
                      </a:endParaRPr>
                    </a:p>
                  </a:txBody>
                  <a:tcPr marL="26980" marR="26980" marT="25901" marB="25901">
                    <a:lnL w="4763" cap="flat" cmpd="sng" algn="ctr">
                      <a:solidFill>
                        <a:srgbClr val="000000"/>
                      </a:solidFill>
                      <a:prstDash val="solid"/>
                      <a:round/>
                      <a:headEnd type="none" w="med" len="med"/>
                      <a:tailEnd type="none" w="med" len="med"/>
                    </a:lnL>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C4F79"/>
                    </a:solidFill>
                  </a:tcPr>
                </a:tc>
                <a:tc hMerge="1">
                  <a:txBody>
                    <a:bodyPr/>
                    <a:lstStyle/>
                    <a:p>
                      <a:endParaRPr lang="en-US" sz="1000" dirty="0"/>
                    </a:p>
                  </a:txBody>
                  <a:tcPr marL="51802" marR="51802" marT="25901" marB="25901">
                    <a:lnL w="4763" cap="flat" cmpd="sng" algn="ctr">
                      <a:solidFill>
                        <a:srgbClr val="000000"/>
                      </a:solidFill>
                      <a:prstDash val="solid"/>
                      <a:round/>
                      <a:headEnd type="none" w="med" len="med"/>
                      <a:tailEnd type="none" w="med" len="med"/>
                    </a:lnL>
                    <a:lnB w="4763" cap="flat" cmpd="sng" algn="ctr">
                      <a:solidFill>
                        <a:srgbClr val="000000"/>
                      </a:solidFill>
                      <a:prstDash val="solid"/>
                      <a:round/>
                      <a:headEnd type="none" w="med" len="med"/>
                      <a:tailEnd type="none" w="med" len="med"/>
                    </a:lnB>
                  </a:tcPr>
                </a:tc>
                <a:tc hMerge="1">
                  <a:txBody>
                    <a:bodyPr/>
                    <a:lstStyle/>
                    <a:p>
                      <a:endParaRPr lang="en-US" sz="1000" dirty="0"/>
                    </a:p>
                  </a:txBody>
                  <a:tcPr marL="51802" marR="51802" marT="25901" marB="25901">
                    <a:lnB w="4763" cap="flat" cmpd="sng" algn="ctr">
                      <a:solidFill>
                        <a:srgbClr val="000000"/>
                      </a:solidFill>
                      <a:prstDash val="solid"/>
                      <a:round/>
                      <a:headEnd type="none" w="med" len="med"/>
                      <a:tailEnd type="none" w="med" len="med"/>
                    </a:lnB>
                  </a:tcPr>
                </a:tc>
                <a:tc hMerge="1">
                  <a:txBody>
                    <a:bodyPr/>
                    <a:lstStyle/>
                    <a:p>
                      <a:endParaRPr lang="en-US" sz="1000" dirty="0"/>
                    </a:p>
                  </a:txBody>
                  <a:tcPr marL="51802" marR="51802" marT="25901" marB="25901">
                    <a:lnB w="4763" cap="flat" cmpd="sng" algn="ctr">
                      <a:solidFill>
                        <a:srgbClr val="000000"/>
                      </a:solidFill>
                      <a:prstDash val="solid"/>
                      <a:round/>
                      <a:headEnd type="none" w="med" len="med"/>
                      <a:tailEnd type="none" w="med" len="med"/>
                    </a:lnB>
                  </a:tcPr>
                </a:tc>
                <a:tc hMerge="1">
                  <a:txBody>
                    <a:bodyPr/>
                    <a:lstStyle/>
                    <a:p>
                      <a:endParaRPr lang="en-US" sz="1000" dirty="0"/>
                    </a:p>
                  </a:txBody>
                  <a:tcPr marL="51802" marR="51802" marT="25901" marB="25901">
                    <a:lnB w="4763" cap="flat" cmpd="sng" algn="ctr">
                      <a:solidFill>
                        <a:srgbClr val="000000"/>
                      </a:solidFill>
                      <a:prstDash val="solid"/>
                      <a:round/>
                      <a:headEnd type="none" w="med" len="med"/>
                      <a:tailEnd type="none" w="med" len="med"/>
                    </a:lnB>
                  </a:tcPr>
                </a:tc>
                <a:tc hMerge="1">
                  <a:txBody>
                    <a:bodyPr/>
                    <a:lstStyle/>
                    <a:p>
                      <a:endParaRPr lang="en-US" sz="1000" dirty="0"/>
                    </a:p>
                  </a:txBody>
                  <a:tcPr marL="51802" marR="51802" marT="25901" marB="25901">
                    <a:lnB w="476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218720"/>
                  </a:ext>
                </a:extLst>
              </a:tr>
              <a:tr h="207207">
                <a:tc>
                  <a:txBody>
                    <a:bodyPr/>
                    <a:lstStyle/>
                    <a:p>
                      <a:pPr algn="ctr"/>
                      <a:r>
                        <a:rPr lang="en-US" sz="1000" b="1" i="0">
                          <a:solidFill>
                            <a:srgbClr val="FFFFFF"/>
                          </a:solidFill>
                          <a:effectLst/>
                          <a:latin typeface="Arial" panose="020B0604020202020204" pitchFamily="34" charset="0"/>
                        </a:rPr>
                        <a:t>Task/Description</a:t>
                      </a:r>
                      <a:endParaRPr lang="en-US" sz="1000" b="0" i="0">
                        <a:solidFill>
                          <a:srgbClr val="FFFFFF"/>
                        </a:solidFill>
                        <a:effectLst/>
                        <a:latin typeface="Arial" panose="020B0604020202020204" pitchFamily="34" charset="0"/>
                      </a:endParaRPr>
                    </a:p>
                  </a:txBody>
                  <a:tcPr marL="26980" marR="26980" marT="25901" marB="2590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1C4F79"/>
                    </a:solidFill>
                  </a:tcPr>
                </a:tc>
                <a:tc>
                  <a:txBody>
                    <a:bodyPr/>
                    <a:lstStyle/>
                    <a:p>
                      <a:pPr algn="ctr"/>
                      <a:r>
                        <a:rPr lang="en-US" sz="1000" b="1" i="0">
                          <a:solidFill>
                            <a:srgbClr val="FFFFFF"/>
                          </a:solidFill>
                          <a:effectLst/>
                          <a:latin typeface="Arial" panose="020B0604020202020204" pitchFamily="34" charset="0"/>
                        </a:rPr>
                        <a:t>1</a:t>
                      </a:r>
                      <a:endParaRPr lang="en-US" sz="1000" b="0" i="0">
                        <a:solidFill>
                          <a:srgbClr val="FFFFFF"/>
                        </a:solidFill>
                        <a:effectLst/>
                        <a:latin typeface="Arial" panose="020B0604020202020204" pitchFamily="34" charset="0"/>
                      </a:endParaRPr>
                    </a:p>
                  </a:txBody>
                  <a:tcPr marL="26980" marR="26980" marT="25901" marB="25901">
                    <a:lnL w="7620" cap="flat" cmpd="sng" algn="ctr">
                      <a:solidFill>
                        <a:srgbClr val="BFBFBF"/>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C4F79"/>
                    </a:solidFill>
                  </a:tcPr>
                </a:tc>
                <a:tc>
                  <a:txBody>
                    <a:bodyPr/>
                    <a:lstStyle/>
                    <a:p>
                      <a:pPr algn="ctr"/>
                      <a:r>
                        <a:rPr lang="en-US" sz="1000" b="1" i="0">
                          <a:solidFill>
                            <a:srgbClr val="FFFFFF"/>
                          </a:solidFill>
                          <a:effectLst/>
                          <a:latin typeface="Arial" panose="020B0604020202020204" pitchFamily="34" charset="0"/>
                        </a:rPr>
                        <a:t>2</a:t>
                      </a:r>
                      <a:endParaRPr lang="en-US" sz="1000" b="0" i="0">
                        <a:solidFill>
                          <a:srgbClr val="FFFFFF"/>
                        </a:solidFill>
                        <a:effectLst/>
                        <a:latin typeface="Arial" panose="020B0604020202020204" pitchFamily="34"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C4F79"/>
                    </a:solidFill>
                  </a:tcPr>
                </a:tc>
                <a:tc>
                  <a:txBody>
                    <a:bodyPr/>
                    <a:lstStyle/>
                    <a:p>
                      <a:pPr algn="ctr"/>
                      <a:r>
                        <a:rPr lang="en-US" sz="1000" b="1" i="0">
                          <a:solidFill>
                            <a:srgbClr val="FFFFFF"/>
                          </a:solidFill>
                          <a:effectLst/>
                          <a:latin typeface="Arial" panose="020B0604020202020204" pitchFamily="34" charset="0"/>
                        </a:rPr>
                        <a:t>3</a:t>
                      </a:r>
                      <a:endParaRPr lang="en-US" sz="1000" b="0" i="0">
                        <a:solidFill>
                          <a:srgbClr val="FFFFFF"/>
                        </a:solidFill>
                        <a:effectLst/>
                        <a:latin typeface="Arial" panose="020B0604020202020204" pitchFamily="34"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C4F79"/>
                    </a:solidFill>
                  </a:tcPr>
                </a:tc>
                <a:tc>
                  <a:txBody>
                    <a:bodyPr/>
                    <a:lstStyle/>
                    <a:p>
                      <a:pPr algn="ctr"/>
                      <a:r>
                        <a:rPr lang="en-US" sz="1000" b="1" i="0">
                          <a:solidFill>
                            <a:srgbClr val="FFFFFF"/>
                          </a:solidFill>
                          <a:effectLst/>
                          <a:latin typeface="Arial" panose="020B0604020202020204" pitchFamily="34" charset="0"/>
                        </a:rPr>
                        <a:t>4</a:t>
                      </a:r>
                      <a:endParaRPr lang="en-US" sz="1000" b="0" i="0">
                        <a:solidFill>
                          <a:srgbClr val="FFFFFF"/>
                        </a:solidFill>
                        <a:effectLst/>
                        <a:latin typeface="Arial" panose="020B0604020202020204" pitchFamily="34"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C4F79"/>
                    </a:solidFill>
                  </a:tcPr>
                </a:tc>
                <a:tc>
                  <a:txBody>
                    <a:bodyPr/>
                    <a:lstStyle/>
                    <a:p>
                      <a:pPr algn="ctr"/>
                      <a:r>
                        <a:rPr lang="en-US" sz="1000" b="1" i="0">
                          <a:solidFill>
                            <a:srgbClr val="FFFFFF"/>
                          </a:solidFill>
                          <a:effectLst/>
                          <a:latin typeface="Arial" panose="020B0604020202020204" pitchFamily="34" charset="0"/>
                        </a:rPr>
                        <a:t>5</a:t>
                      </a:r>
                      <a:endParaRPr lang="en-US" sz="1000" b="0" i="0">
                        <a:solidFill>
                          <a:srgbClr val="FFFFFF"/>
                        </a:solidFill>
                        <a:effectLst/>
                        <a:latin typeface="Arial" panose="020B0604020202020204" pitchFamily="34"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C4F79"/>
                    </a:solidFill>
                  </a:tcPr>
                </a:tc>
                <a:tc>
                  <a:txBody>
                    <a:bodyPr/>
                    <a:lstStyle/>
                    <a:p>
                      <a:pPr algn="ctr"/>
                      <a:r>
                        <a:rPr lang="en-US" sz="1000" b="1" i="0">
                          <a:solidFill>
                            <a:srgbClr val="FFFFFF"/>
                          </a:solidFill>
                          <a:effectLst/>
                          <a:latin typeface="Arial" panose="020B0604020202020204" pitchFamily="34" charset="0"/>
                        </a:rPr>
                        <a:t>6</a:t>
                      </a:r>
                      <a:endParaRPr lang="en-US" sz="1000" b="0" i="0">
                        <a:solidFill>
                          <a:srgbClr val="FFFFFF"/>
                        </a:solidFill>
                        <a:effectLst/>
                        <a:latin typeface="Arial" panose="020B0604020202020204" pitchFamily="34"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C4F79"/>
                    </a:solidFill>
                  </a:tcPr>
                </a:tc>
                <a:extLst>
                  <a:ext uri="{0D108BD9-81ED-4DB2-BD59-A6C34878D82A}">
                    <a16:rowId xmlns:a16="http://schemas.microsoft.com/office/drawing/2014/main" val="3919468639"/>
                  </a:ext>
                </a:extLst>
              </a:tr>
              <a:tr h="673421">
                <a:tc>
                  <a:txBody>
                    <a:bodyPr/>
                    <a:lstStyle/>
                    <a:p>
                      <a:r>
                        <a:rPr lang="en-US" sz="1000" b="0" i="0" dirty="0">
                          <a:solidFill>
                            <a:srgbClr val="141516"/>
                          </a:solidFill>
                          <a:effectLst/>
                          <a:latin typeface="Arial" panose="020B0604020202020204" pitchFamily="34" charset="0"/>
                        </a:rPr>
                        <a:t>Task 1: Conduct Market Research and Business Planning (Needs Analysis)</a:t>
                      </a: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7620" cap="flat" cmpd="sng" algn="ctr">
                      <a:solidFill>
                        <a:srgbClr val="BFBFBF"/>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7634885"/>
                  </a:ext>
                </a:extLst>
              </a:tr>
              <a:tr h="518016">
                <a:tc>
                  <a:txBody>
                    <a:bodyPr/>
                    <a:lstStyle/>
                    <a:p>
                      <a:r>
                        <a:rPr lang="en-US" sz="1000" b="0" i="0" dirty="0">
                          <a:solidFill>
                            <a:srgbClr val="141516"/>
                          </a:solidFill>
                          <a:effectLst/>
                          <a:latin typeface="Arial" panose="020B0604020202020204" pitchFamily="34" charset="0"/>
                        </a:rPr>
                        <a:t>Task 2: Develop and administer online market surveys to</a:t>
                      </a:r>
                    </a:p>
                    <a:p>
                      <a:r>
                        <a:rPr lang="en-US" sz="1000" b="0" i="0" dirty="0">
                          <a:solidFill>
                            <a:srgbClr val="141516"/>
                          </a:solidFill>
                          <a:effectLst/>
                          <a:latin typeface="Arial" panose="020B0604020202020204" pitchFamily="34" charset="0"/>
                        </a:rPr>
                        <a:t>evaluate end user speeds</a:t>
                      </a: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765991"/>
                  </a:ext>
                </a:extLst>
              </a:tr>
              <a:tr h="362611">
                <a:tc>
                  <a:txBody>
                    <a:bodyPr/>
                    <a:lstStyle/>
                    <a:p>
                      <a:r>
                        <a:rPr lang="en-US" sz="1000" b="0" i="0" dirty="0">
                          <a:solidFill>
                            <a:srgbClr val="141516"/>
                          </a:solidFill>
                          <a:effectLst/>
                          <a:latin typeface="Arial" panose="020B0604020202020204" pitchFamily="34" charset="0"/>
                        </a:rPr>
                        <a:t>Task 3: Conduct Stakeholder and Public Sector Outreach</a:t>
                      </a: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65484"/>
                  </a:ext>
                </a:extLst>
              </a:tr>
              <a:tr h="447848">
                <a:tc>
                  <a:txBody>
                    <a:bodyPr/>
                    <a:lstStyle/>
                    <a:p>
                      <a:r>
                        <a:rPr lang="en-US" sz="1000" b="0" i="0" dirty="0">
                          <a:solidFill>
                            <a:srgbClr val="141516"/>
                          </a:solidFill>
                          <a:effectLst/>
                          <a:latin typeface="Arial" panose="020B0604020202020204" pitchFamily="34" charset="0"/>
                        </a:rPr>
                        <a:t>Task 4: Develop comprehensive broadband coverage and</a:t>
                      </a:r>
                    </a:p>
                    <a:p>
                      <a:r>
                        <a:rPr lang="en-US" sz="1000" b="0" i="0" dirty="0">
                          <a:solidFill>
                            <a:srgbClr val="141516"/>
                          </a:solidFill>
                          <a:effectLst/>
                          <a:latin typeface="Arial" panose="020B0604020202020204" pitchFamily="34" charset="0"/>
                        </a:rPr>
                        <a:t>mapping analysis</a:t>
                      </a: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dirty="0">
                          <a:effectLst/>
                          <a:latin typeface="Times New Roman" panose="02020603050405020304" pitchFamily="18" charset="0"/>
                        </a:rPr>
                      </a:br>
                      <a:endParaRPr lang="en-US" sz="1000" b="0" i="0" dirty="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26877"/>
                  </a:ext>
                </a:extLst>
              </a:tr>
              <a:tr h="518016">
                <a:tc>
                  <a:txBody>
                    <a:bodyPr/>
                    <a:lstStyle/>
                    <a:p>
                      <a:r>
                        <a:rPr lang="en-US" sz="1000" b="0" i="0" dirty="0">
                          <a:solidFill>
                            <a:srgbClr val="141516"/>
                          </a:solidFill>
                          <a:effectLst/>
                          <a:latin typeface="Arial" panose="020B0604020202020204" pitchFamily="34" charset="0"/>
                        </a:rPr>
                        <a:t>Task 5: Develop comprehensive business planning and</a:t>
                      </a:r>
                    </a:p>
                    <a:p>
                      <a:r>
                        <a:rPr lang="en-US" sz="1000" b="0" i="0" dirty="0">
                          <a:solidFill>
                            <a:srgbClr val="141516"/>
                          </a:solidFill>
                          <a:effectLst/>
                          <a:latin typeface="Arial" panose="020B0604020202020204" pitchFamily="34" charset="0"/>
                        </a:rPr>
                        <a:t>financial model analysis</a:t>
                      </a: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6872037"/>
                  </a:ext>
                </a:extLst>
              </a:tr>
              <a:tr h="673421">
                <a:tc>
                  <a:txBody>
                    <a:bodyPr/>
                    <a:lstStyle/>
                    <a:p>
                      <a:r>
                        <a:rPr lang="en-US" sz="1000" b="0" i="0" dirty="0">
                          <a:solidFill>
                            <a:srgbClr val="141516"/>
                          </a:solidFill>
                          <a:effectLst/>
                          <a:latin typeface="Arial" panose="020B0604020202020204" pitchFamily="34" charset="0"/>
                        </a:rPr>
                        <a:t>Task 6: Federal and state Broadband funding analysis and</a:t>
                      </a:r>
                    </a:p>
                    <a:p>
                      <a:r>
                        <a:rPr lang="en-US" sz="1000" b="0" i="0" dirty="0">
                          <a:solidFill>
                            <a:srgbClr val="141516"/>
                          </a:solidFill>
                          <a:effectLst/>
                          <a:latin typeface="Arial" panose="020B0604020202020204" pitchFamily="34" charset="0"/>
                        </a:rPr>
                        <a:t>strategy development</a:t>
                      </a: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solidFill>
                      <a:srgbClr val="153A5A"/>
                    </a:solidFill>
                  </a:tcPr>
                </a:tc>
                <a:tc>
                  <a:txBody>
                    <a:bodyPr/>
                    <a:lstStyle/>
                    <a:p>
                      <a:br>
                        <a:rPr lang="en-US" sz="1000" b="0" i="0">
                          <a:effectLst/>
                          <a:latin typeface="Times New Roman" panose="02020603050405020304" pitchFamily="18" charset="0"/>
                        </a:rPr>
                      </a:br>
                      <a:endParaRPr lang="en-US" sz="1000" b="0" i="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255767"/>
                  </a:ext>
                </a:extLst>
              </a:tr>
              <a:tr h="362611">
                <a:tc>
                  <a:txBody>
                    <a:bodyPr/>
                    <a:lstStyle/>
                    <a:p>
                      <a:r>
                        <a:rPr lang="en-US" sz="1000" b="0" i="0" dirty="0">
                          <a:solidFill>
                            <a:srgbClr val="141516"/>
                          </a:solidFill>
                          <a:effectLst/>
                          <a:latin typeface="Arial" panose="020B0604020202020204" pitchFamily="34" charset="0"/>
                        </a:rPr>
                        <a:t>Final Report and Presentations</a:t>
                      </a: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br>
                        <a:rPr lang="en-US" sz="1000" b="0" i="0" dirty="0">
                          <a:effectLst/>
                          <a:latin typeface="Times New Roman" panose="02020603050405020304" pitchFamily="18" charset="0"/>
                        </a:rPr>
                      </a:br>
                      <a:endParaRPr lang="en-US" sz="1000" b="0" i="0" dirty="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br>
                        <a:rPr lang="en-US" sz="1000" b="0" i="0" dirty="0">
                          <a:effectLst/>
                          <a:latin typeface="Times New Roman" panose="02020603050405020304" pitchFamily="18" charset="0"/>
                        </a:rPr>
                      </a:br>
                      <a:endParaRPr lang="en-US" sz="1000" b="0" i="0" dirty="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br>
                        <a:rPr lang="en-US" sz="1000" b="0" i="0" dirty="0">
                          <a:effectLst/>
                          <a:latin typeface="Times New Roman" panose="02020603050405020304" pitchFamily="18" charset="0"/>
                        </a:rPr>
                      </a:br>
                      <a:endParaRPr lang="en-US" sz="1000" b="0" i="0" dirty="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br>
                        <a:rPr lang="en-US" sz="1000" b="0" i="0" dirty="0">
                          <a:effectLst/>
                          <a:latin typeface="Times New Roman" panose="02020603050405020304" pitchFamily="18" charset="0"/>
                        </a:rPr>
                      </a:br>
                      <a:endParaRPr lang="en-US" sz="1000" b="0" i="0" dirty="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br>
                        <a:rPr lang="en-US" sz="1000" b="0" i="0" dirty="0">
                          <a:effectLst/>
                          <a:latin typeface="Times New Roman" panose="02020603050405020304" pitchFamily="18" charset="0"/>
                        </a:rPr>
                      </a:br>
                      <a:endParaRPr lang="en-US" sz="1000" b="0" i="0" dirty="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br>
                        <a:rPr lang="en-US" sz="1000" b="0" i="0" dirty="0">
                          <a:effectLst/>
                          <a:latin typeface="Times New Roman" panose="02020603050405020304" pitchFamily="18" charset="0"/>
                        </a:rPr>
                      </a:br>
                      <a:endParaRPr lang="en-US" sz="1000" b="0" i="0" dirty="0">
                        <a:effectLst/>
                        <a:latin typeface="Times New Roman" panose="02020603050405020304" pitchFamily="18" charset="0"/>
                      </a:endParaRPr>
                    </a:p>
                  </a:txBody>
                  <a:tcPr marL="26980" marR="26980" marT="25901" marB="2590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153A5A"/>
                    </a:solidFill>
                  </a:tcPr>
                </a:tc>
                <a:extLst>
                  <a:ext uri="{0D108BD9-81ED-4DB2-BD59-A6C34878D82A}">
                    <a16:rowId xmlns:a16="http://schemas.microsoft.com/office/drawing/2014/main" val="1015858654"/>
                  </a:ext>
                </a:extLst>
              </a:tr>
            </a:tbl>
          </a:graphicData>
        </a:graphic>
      </p:graphicFrame>
      <p:sp>
        <p:nvSpPr>
          <p:cNvPr id="8" name="Rectangle 1">
            <a:extLst>
              <a:ext uri="{FF2B5EF4-FFF2-40B4-BE49-F238E27FC236}">
                <a16:creationId xmlns:a16="http://schemas.microsoft.com/office/drawing/2014/main" id="{D4FD92BF-1EA5-8B46-8D81-A788B148BA8A}"/>
              </a:ext>
            </a:extLst>
          </p:cNvPr>
          <p:cNvSpPr>
            <a:spLocks noChangeArrowheads="1"/>
          </p:cNvSpPr>
          <p:nvPr/>
        </p:nvSpPr>
        <p:spPr bwMode="auto">
          <a:xfrm>
            <a:off x="6303822" y="1463835"/>
            <a:ext cx="4558143"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0" cap="none" spc="0" normalizeH="0" baseline="0" noProof="0" dirty="0">
                <a:ln>
                  <a:noFill/>
                </a:ln>
                <a:solidFill>
                  <a:srgbClr val="1E4F79"/>
                </a:solidFill>
                <a:effectLst/>
                <a:uLnTx/>
                <a:uFillTx/>
                <a:latin typeface="Calibri" panose="020F0502020204030204" pitchFamily="34" charset="0"/>
                <a:cs typeface="Arial"/>
                <a:sym typeface="Arial"/>
              </a:rPr>
              <a:t>Timetable</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cs typeface="Arial"/>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8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b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cs typeface="Arial"/>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9" name="TextBox 8">
            <a:extLst>
              <a:ext uri="{FF2B5EF4-FFF2-40B4-BE49-F238E27FC236}">
                <a16:creationId xmlns:a16="http://schemas.microsoft.com/office/drawing/2014/main" id="{14EBF50F-4629-E345-A3DF-8F5C4C8802C0}"/>
              </a:ext>
            </a:extLst>
          </p:cNvPr>
          <p:cNvSpPr txBox="1"/>
          <p:nvPr/>
        </p:nvSpPr>
        <p:spPr>
          <a:xfrm>
            <a:off x="10075025" y="6517178"/>
            <a:ext cx="176229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7</a:t>
            </a:r>
          </a:p>
        </p:txBody>
      </p:sp>
    </p:spTree>
    <p:extLst>
      <p:ext uri="{BB962C8B-B14F-4D97-AF65-F5344CB8AC3E}">
        <p14:creationId xmlns:p14="http://schemas.microsoft.com/office/powerpoint/2010/main" val="3370734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346357-316A-473C-B2C3-F3D34A80854E}"/>
              </a:ext>
            </a:extLst>
          </p:cNvPr>
          <p:cNvSpPr/>
          <p:nvPr/>
        </p:nvSpPr>
        <p:spPr>
          <a:xfrm>
            <a:off x="4938251" y="2940093"/>
            <a:ext cx="2180304" cy="2135063"/>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61E4A3F-62F8-49A9-8036-AE96715C1984}"/>
              </a:ext>
            </a:extLst>
          </p:cNvPr>
          <p:cNvSpPr txBox="1"/>
          <p:nvPr/>
        </p:nvSpPr>
        <p:spPr>
          <a:xfrm>
            <a:off x="5056696" y="3385303"/>
            <a:ext cx="1954381" cy="1200329"/>
          </a:xfrm>
          <a:prstGeom prst="rect">
            <a:avLst/>
          </a:prstGeom>
          <a:noFill/>
        </p:spPr>
        <p:txBody>
          <a:bodyPr wrap="none" rtlCol="0">
            <a:spAutoFit/>
          </a:bodyPr>
          <a:lstStyle/>
          <a:p>
            <a:pPr algn="ctr"/>
            <a:r>
              <a:rPr lang="en-GB" sz="3600" b="1" dirty="0">
                <a:solidFill>
                  <a:schemeClr val="bg1"/>
                </a:solidFill>
              </a:rPr>
              <a:t>Digital</a:t>
            </a:r>
          </a:p>
          <a:p>
            <a:pPr algn="ctr"/>
            <a:r>
              <a:rPr lang="en-GB" sz="3600" b="1" dirty="0">
                <a:solidFill>
                  <a:schemeClr val="bg1"/>
                </a:solidFill>
              </a:rPr>
              <a:t>Literacy</a:t>
            </a:r>
          </a:p>
        </p:txBody>
      </p:sp>
      <p:cxnSp>
        <p:nvCxnSpPr>
          <p:cNvPr id="23" name="Straight Connector 22">
            <a:extLst>
              <a:ext uri="{FF2B5EF4-FFF2-40B4-BE49-F238E27FC236}">
                <a16:creationId xmlns:a16="http://schemas.microsoft.com/office/drawing/2014/main" id="{B0C047F2-5BBD-4EDF-ABAE-20FFF9516239}"/>
              </a:ext>
            </a:extLst>
          </p:cNvPr>
          <p:cNvCxnSpPr>
            <a:cxnSpLocks/>
            <a:stCxn id="2" idx="6"/>
          </p:cNvCxnSpPr>
          <p:nvPr/>
        </p:nvCxnSpPr>
        <p:spPr>
          <a:xfrm flipV="1">
            <a:off x="7118555" y="3852398"/>
            <a:ext cx="1434230" cy="15522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344C100C-CA53-0043-9417-79EDF9BE66E9}"/>
              </a:ext>
            </a:extLst>
          </p:cNvPr>
          <p:cNvSpPr/>
          <p:nvPr/>
        </p:nvSpPr>
        <p:spPr>
          <a:xfrm>
            <a:off x="437323" y="170293"/>
            <a:ext cx="11280268" cy="92735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a:solidFill>
                    <a:schemeClr val="tx1"/>
                  </a:solidFill>
                </a:ln>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Digital Literacy is the ability to participate in the economy </a:t>
            </a:r>
          </a:p>
          <a:p>
            <a:pPr algn="ctr"/>
            <a:r>
              <a:rPr lang="en-US" sz="2400" dirty="0">
                <a:ln>
                  <a:solidFill>
                    <a:schemeClr val="tx1"/>
                  </a:solidFill>
                </a:ln>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and culture surrounding information technologies.</a:t>
            </a:r>
            <a:endParaRPr lang="en-US" sz="2000" dirty="0">
              <a:ln>
                <a:solidFill>
                  <a:schemeClr val="tx1"/>
                </a:solidFill>
              </a:ln>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endParaRPr>
          </a:p>
        </p:txBody>
      </p:sp>
      <p:pic>
        <p:nvPicPr>
          <p:cNvPr id="27" name="Picture 26" descr="Logo&#10;&#10;Description automatically generated">
            <a:extLst>
              <a:ext uri="{FF2B5EF4-FFF2-40B4-BE49-F238E27FC236}">
                <a16:creationId xmlns:a16="http://schemas.microsoft.com/office/drawing/2014/main" id="{A3259B86-B4B9-F848-94DE-0F0BDF8E0DE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93627" y="3089959"/>
            <a:ext cx="2859841" cy="1642386"/>
          </a:xfrm>
          <a:prstGeom prst="rect">
            <a:avLst/>
          </a:prstGeom>
        </p:spPr>
      </p:pic>
      <p:grpSp>
        <p:nvGrpSpPr>
          <p:cNvPr id="7" name="Group 6">
            <a:extLst>
              <a:ext uri="{FF2B5EF4-FFF2-40B4-BE49-F238E27FC236}">
                <a16:creationId xmlns:a16="http://schemas.microsoft.com/office/drawing/2014/main" id="{395CD8D0-67FB-004E-B7FC-D31E4F4D2991}"/>
              </a:ext>
            </a:extLst>
          </p:cNvPr>
          <p:cNvGrpSpPr/>
          <p:nvPr/>
        </p:nvGrpSpPr>
        <p:grpSpPr>
          <a:xfrm>
            <a:off x="1128559" y="1268404"/>
            <a:ext cx="4128990" cy="1984362"/>
            <a:chOff x="1128559" y="1268404"/>
            <a:chExt cx="4128990" cy="1984362"/>
          </a:xfrm>
        </p:grpSpPr>
        <p:cxnSp>
          <p:nvCxnSpPr>
            <p:cNvPr id="17" name="Straight Connector 16">
              <a:extLst>
                <a:ext uri="{FF2B5EF4-FFF2-40B4-BE49-F238E27FC236}">
                  <a16:creationId xmlns:a16="http://schemas.microsoft.com/office/drawing/2014/main" id="{7D8E322E-EA9A-44E8-AE3B-7491EF56DA39}"/>
                </a:ext>
              </a:extLst>
            </p:cNvPr>
            <p:cNvCxnSpPr>
              <a:cxnSpLocks/>
              <a:endCxn id="2" idx="1"/>
            </p:cNvCxnSpPr>
            <p:nvPr/>
          </p:nvCxnSpPr>
          <p:spPr>
            <a:xfrm>
              <a:off x="3488157" y="1829524"/>
              <a:ext cx="1769392" cy="142324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6B6A80B-7499-6D4F-AB76-B2ED57378BB6}"/>
                </a:ext>
              </a:extLst>
            </p:cNvPr>
            <p:cNvGrpSpPr/>
            <p:nvPr/>
          </p:nvGrpSpPr>
          <p:grpSpPr>
            <a:xfrm>
              <a:off x="1128559" y="1268404"/>
              <a:ext cx="2550496" cy="1340452"/>
              <a:chOff x="961418" y="1215723"/>
              <a:chExt cx="2689733" cy="1562677"/>
            </a:xfrm>
          </p:grpSpPr>
          <p:pic>
            <p:nvPicPr>
              <p:cNvPr id="11" name="Picture 10" descr="A person using a computer&#10;&#10;Description automatically generated with medium confidence">
                <a:extLst>
                  <a:ext uri="{FF2B5EF4-FFF2-40B4-BE49-F238E27FC236}">
                    <a16:creationId xmlns:a16="http://schemas.microsoft.com/office/drawing/2014/main" id="{B9D4AA3B-052A-1F45-8E90-B2633B28173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65825" y="1215723"/>
                <a:ext cx="2280920" cy="1283018"/>
              </a:xfrm>
              <a:prstGeom prst="rect">
                <a:avLst/>
              </a:prstGeom>
            </p:spPr>
          </p:pic>
          <p:sp>
            <p:nvSpPr>
              <p:cNvPr id="4" name="TextBox 3">
                <a:extLst>
                  <a:ext uri="{FF2B5EF4-FFF2-40B4-BE49-F238E27FC236}">
                    <a16:creationId xmlns:a16="http://schemas.microsoft.com/office/drawing/2014/main" id="{E607DB4C-3CE0-0E4E-B4A2-6A4875E4737B}"/>
                  </a:ext>
                </a:extLst>
              </p:cNvPr>
              <p:cNvSpPr txBox="1"/>
              <p:nvPr/>
            </p:nvSpPr>
            <p:spPr>
              <a:xfrm>
                <a:off x="961418" y="2470623"/>
                <a:ext cx="2689733" cy="307777"/>
              </a:xfrm>
              <a:prstGeom prst="rect">
                <a:avLst/>
              </a:prstGeom>
              <a:noFill/>
            </p:spPr>
            <p:txBody>
              <a:bodyPr wrap="square" rtlCol="0">
                <a:spAutoFit/>
              </a:bodyPr>
              <a:lstStyle/>
              <a:p>
                <a:r>
                  <a:rPr lang="en-US" dirty="0"/>
                  <a:t>Orientation to Computer Skills</a:t>
                </a:r>
              </a:p>
            </p:txBody>
          </p:sp>
        </p:grpSp>
      </p:grpSp>
      <p:grpSp>
        <p:nvGrpSpPr>
          <p:cNvPr id="9" name="Group 8">
            <a:extLst>
              <a:ext uri="{FF2B5EF4-FFF2-40B4-BE49-F238E27FC236}">
                <a16:creationId xmlns:a16="http://schemas.microsoft.com/office/drawing/2014/main" id="{07C42D18-1954-154C-96E0-59CE0E5CD3C0}"/>
              </a:ext>
            </a:extLst>
          </p:cNvPr>
          <p:cNvGrpSpPr/>
          <p:nvPr/>
        </p:nvGrpSpPr>
        <p:grpSpPr>
          <a:xfrm>
            <a:off x="857670" y="2789978"/>
            <a:ext cx="4091548" cy="1847308"/>
            <a:chOff x="857670" y="2789978"/>
            <a:chExt cx="4091548" cy="1847308"/>
          </a:xfrm>
        </p:grpSpPr>
        <p:cxnSp>
          <p:nvCxnSpPr>
            <p:cNvPr id="18" name="Straight Connector 17">
              <a:extLst>
                <a:ext uri="{FF2B5EF4-FFF2-40B4-BE49-F238E27FC236}">
                  <a16:creationId xmlns:a16="http://schemas.microsoft.com/office/drawing/2014/main" id="{DC120D16-3365-46FF-9612-63B99D2A4948}"/>
                </a:ext>
              </a:extLst>
            </p:cNvPr>
            <p:cNvCxnSpPr>
              <a:cxnSpLocks/>
            </p:cNvCxnSpPr>
            <p:nvPr/>
          </p:nvCxnSpPr>
          <p:spPr>
            <a:xfrm>
              <a:off x="3405332" y="3756382"/>
              <a:ext cx="1543886" cy="79799"/>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Picture 14" descr="Icon&#10;&#10;Description automatically generated">
              <a:extLst>
                <a:ext uri="{FF2B5EF4-FFF2-40B4-BE49-F238E27FC236}">
                  <a16:creationId xmlns:a16="http://schemas.microsoft.com/office/drawing/2014/main" id="{7516B9D3-60E1-7447-956F-81E47247D1C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075640" y="2789978"/>
              <a:ext cx="1386206" cy="1847308"/>
            </a:xfrm>
            <a:prstGeom prst="rect">
              <a:avLst/>
            </a:prstGeom>
          </p:spPr>
        </p:pic>
        <p:sp>
          <p:nvSpPr>
            <p:cNvPr id="8" name="TextBox 7">
              <a:extLst>
                <a:ext uri="{FF2B5EF4-FFF2-40B4-BE49-F238E27FC236}">
                  <a16:creationId xmlns:a16="http://schemas.microsoft.com/office/drawing/2014/main" id="{1554151E-5888-7B40-A53C-2090C8E4285C}"/>
                </a:ext>
              </a:extLst>
            </p:cNvPr>
            <p:cNvSpPr txBox="1"/>
            <p:nvPr/>
          </p:nvSpPr>
          <p:spPr>
            <a:xfrm>
              <a:off x="857670" y="3305610"/>
              <a:ext cx="1255211" cy="738664"/>
            </a:xfrm>
            <a:prstGeom prst="rect">
              <a:avLst/>
            </a:prstGeom>
            <a:noFill/>
          </p:spPr>
          <p:txBody>
            <a:bodyPr wrap="square" rtlCol="0">
              <a:spAutoFit/>
            </a:bodyPr>
            <a:lstStyle/>
            <a:p>
              <a:r>
                <a:rPr lang="en-US" dirty="0"/>
                <a:t>Computer</a:t>
              </a:r>
            </a:p>
            <a:p>
              <a:r>
                <a:rPr lang="en-US" dirty="0"/>
                <a:t>Based</a:t>
              </a:r>
            </a:p>
            <a:p>
              <a:r>
                <a:rPr lang="en-US" dirty="0"/>
                <a:t>Research</a:t>
              </a:r>
            </a:p>
          </p:txBody>
        </p:sp>
      </p:grpSp>
      <p:grpSp>
        <p:nvGrpSpPr>
          <p:cNvPr id="13" name="Group 12">
            <a:extLst>
              <a:ext uri="{FF2B5EF4-FFF2-40B4-BE49-F238E27FC236}">
                <a16:creationId xmlns:a16="http://schemas.microsoft.com/office/drawing/2014/main" id="{D7B9A718-4164-A04B-AC32-69DB97AC971C}"/>
              </a:ext>
            </a:extLst>
          </p:cNvPr>
          <p:cNvGrpSpPr/>
          <p:nvPr/>
        </p:nvGrpSpPr>
        <p:grpSpPr>
          <a:xfrm>
            <a:off x="87651" y="4762483"/>
            <a:ext cx="5169898" cy="2067548"/>
            <a:chOff x="87651" y="4762483"/>
            <a:chExt cx="5169898" cy="2067548"/>
          </a:xfrm>
        </p:grpSpPr>
        <p:cxnSp>
          <p:nvCxnSpPr>
            <p:cNvPr id="19" name="Straight Connector 18">
              <a:extLst>
                <a:ext uri="{FF2B5EF4-FFF2-40B4-BE49-F238E27FC236}">
                  <a16:creationId xmlns:a16="http://schemas.microsoft.com/office/drawing/2014/main" id="{9389D4E4-A5CB-4E36-8D9B-5E59B36D70E9}"/>
                </a:ext>
              </a:extLst>
            </p:cNvPr>
            <p:cNvCxnSpPr>
              <a:cxnSpLocks/>
              <a:endCxn id="2" idx="3"/>
            </p:cNvCxnSpPr>
            <p:nvPr/>
          </p:nvCxnSpPr>
          <p:spPr>
            <a:xfrm flipV="1">
              <a:off x="2971799" y="4762483"/>
              <a:ext cx="2285750" cy="987358"/>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863278C-1ABA-884C-8F0A-F89836955D62}"/>
                </a:ext>
              </a:extLst>
            </p:cNvPr>
            <p:cNvGrpSpPr/>
            <p:nvPr/>
          </p:nvGrpSpPr>
          <p:grpSpPr>
            <a:xfrm>
              <a:off x="87651" y="4808043"/>
              <a:ext cx="4030514" cy="2021988"/>
              <a:chOff x="87651" y="4808043"/>
              <a:chExt cx="4030514" cy="2021988"/>
            </a:xfrm>
          </p:grpSpPr>
          <p:pic>
            <p:nvPicPr>
              <p:cNvPr id="22" name="Picture 21" descr="A screenshot of a computer&#10;&#10;Description automatically generated with medium confidence">
                <a:extLst>
                  <a:ext uri="{FF2B5EF4-FFF2-40B4-BE49-F238E27FC236}">
                    <a16:creationId xmlns:a16="http://schemas.microsoft.com/office/drawing/2014/main" id="{81B5053D-77F5-2D4E-9AEC-309D09632DB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58706" y="4808043"/>
                <a:ext cx="2689734" cy="1685924"/>
              </a:xfrm>
              <a:prstGeom prst="rect">
                <a:avLst/>
              </a:prstGeom>
            </p:spPr>
          </p:pic>
          <p:sp>
            <p:nvSpPr>
              <p:cNvPr id="10" name="TextBox 9">
                <a:extLst>
                  <a:ext uri="{FF2B5EF4-FFF2-40B4-BE49-F238E27FC236}">
                    <a16:creationId xmlns:a16="http://schemas.microsoft.com/office/drawing/2014/main" id="{1E496E85-7980-D247-A7C6-5689D15A038F}"/>
                  </a:ext>
                </a:extLst>
              </p:cNvPr>
              <p:cNvSpPr txBox="1"/>
              <p:nvPr/>
            </p:nvSpPr>
            <p:spPr>
              <a:xfrm rot="10800000" flipV="1">
                <a:off x="87651" y="6522254"/>
                <a:ext cx="4030514" cy="307777"/>
              </a:xfrm>
              <a:prstGeom prst="rect">
                <a:avLst/>
              </a:prstGeom>
              <a:noFill/>
            </p:spPr>
            <p:txBody>
              <a:bodyPr wrap="square" rtlCol="0">
                <a:spAutoFit/>
              </a:bodyPr>
              <a:lstStyle/>
              <a:p>
                <a:r>
                  <a:rPr lang="en-US" dirty="0"/>
                  <a:t>Communication: Zoom, Email, Telehealth</a:t>
                </a:r>
              </a:p>
            </p:txBody>
          </p:sp>
        </p:grpSp>
      </p:grpSp>
      <p:grpSp>
        <p:nvGrpSpPr>
          <p:cNvPr id="24" name="Group 23">
            <a:extLst>
              <a:ext uri="{FF2B5EF4-FFF2-40B4-BE49-F238E27FC236}">
                <a16:creationId xmlns:a16="http://schemas.microsoft.com/office/drawing/2014/main" id="{FCAB39D8-6C5A-5445-894E-6526BD333870}"/>
              </a:ext>
            </a:extLst>
          </p:cNvPr>
          <p:cNvGrpSpPr/>
          <p:nvPr/>
        </p:nvGrpSpPr>
        <p:grpSpPr>
          <a:xfrm>
            <a:off x="6799257" y="1179719"/>
            <a:ext cx="4918334" cy="2073047"/>
            <a:chOff x="6799257" y="1179719"/>
            <a:chExt cx="4918334" cy="2073047"/>
          </a:xfrm>
        </p:grpSpPr>
        <p:cxnSp>
          <p:nvCxnSpPr>
            <p:cNvPr id="16" name="Straight Connector 15">
              <a:extLst>
                <a:ext uri="{FF2B5EF4-FFF2-40B4-BE49-F238E27FC236}">
                  <a16:creationId xmlns:a16="http://schemas.microsoft.com/office/drawing/2014/main" id="{80C89177-4D37-49AD-BAA6-E79BFE3ABDD7}"/>
                </a:ext>
              </a:extLst>
            </p:cNvPr>
            <p:cNvCxnSpPr>
              <a:cxnSpLocks/>
              <a:stCxn id="2" idx="7"/>
            </p:cNvCxnSpPr>
            <p:nvPr/>
          </p:nvCxnSpPr>
          <p:spPr>
            <a:xfrm flipV="1">
              <a:off x="6799257" y="2055638"/>
              <a:ext cx="2109109" cy="119712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9" name="Picture 28" descr="Graphical user interface, text, application&#10;&#10;Description automatically generated">
              <a:extLst>
                <a:ext uri="{FF2B5EF4-FFF2-40B4-BE49-F238E27FC236}">
                  <a16:creationId xmlns:a16="http://schemas.microsoft.com/office/drawing/2014/main" id="{17610CE1-812C-4E4C-9B01-6B846EE0E6E2}"/>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8934677" y="1179719"/>
              <a:ext cx="1769392" cy="1769392"/>
            </a:xfrm>
            <a:prstGeom prst="rect">
              <a:avLst/>
            </a:prstGeom>
          </p:spPr>
        </p:pic>
        <p:sp>
          <p:nvSpPr>
            <p:cNvPr id="14" name="TextBox 13">
              <a:extLst>
                <a:ext uri="{FF2B5EF4-FFF2-40B4-BE49-F238E27FC236}">
                  <a16:creationId xmlns:a16="http://schemas.microsoft.com/office/drawing/2014/main" id="{613DE832-69FF-9C46-BACA-5D5639A2C8AA}"/>
                </a:ext>
              </a:extLst>
            </p:cNvPr>
            <p:cNvSpPr txBox="1"/>
            <p:nvPr/>
          </p:nvSpPr>
          <p:spPr>
            <a:xfrm>
              <a:off x="10879140" y="1787969"/>
              <a:ext cx="838451" cy="523220"/>
            </a:xfrm>
            <a:prstGeom prst="rect">
              <a:avLst/>
            </a:prstGeom>
            <a:noFill/>
          </p:spPr>
          <p:txBody>
            <a:bodyPr wrap="square" rtlCol="0">
              <a:spAutoFit/>
            </a:bodyPr>
            <a:lstStyle/>
            <a:p>
              <a:r>
                <a:rPr lang="en-US" dirty="0"/>
                <a:t>Social</a:t>
              </a:r>
            </a:p>
            <a:p>
              <a:r>
                <a:rPr lang="en-US" dirty="0"/>
                <a:t>Media</a:t>
              </a:r>
            </a:p>
          </p:txBody>
        </p:sp>
      </p:grpSp>
      <p:grpSp>
        <p:nvGrpSpPr>
          <p:cNvPr id="28" name="Group 27">
            <a:extLst>
              <a:ext uri="{FF2B5EF4-FFF2-40B4-BE49-F238E27FC236}">
                <a16:creationId xmlns:a16="http://schemas.microsoft.com/office/drawing/2014/main" id="{2F9BB6E8-8A84-2543-AF7A-F98842FF65B4}"/>
              </a:ext>
            </a:extLst>
          </p:cNvPr>
          <p:cNvGrpSpPr/>
          <p:nvPr/>
        </p:nvGrpSpPr>
        <p:grpSpPr>
          <a:xfrm>
            <a:off x="6733954" y="4818083"/>
            <a:ext cx="6477488" cy="2039261"/>
            <a:chOff x="6799257" y="4762483"/>
            <a:chExt cx="6477488" cy="2039261"/>
          </a:xfrm>
        </p:grpSpPr>
        <p:cxnSp>
          <p:nvCxnSpPr>
            <p:cNvPr id="21" name="Straight Connector 20">
              <a:extLst>
                <a:ext uri="{FF2B5EF4-FFF2-40B4-BE49-F238E27FC236}">
                  <a16:creationId xmlns:a16="http://schemas.microsoft.com/office/drawing/2014/main" id="{59A2A396-EDD4-4C88-9850-F3B9611E4408}"/>
                </a:ext>
              </a:extLst>
            </p:cNvPr>
            <p:cNvCxnSpPr>
              <a:cxnSpLocks/>
              <a:stCxn id="2" idx="5"/>
            </p:cNvCxnSpPr>
            <p:nvPr/>
          </p:nvCxnSpPr>
          <p:spPr>
            <a:xfrm>
              <a:off x="6799257" y="4762483"/>
              <a:ext cx="1753528" cy="1166017"/>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5" name="Picture 24" descr="A picture containing text, white goods&#10;&#10;Description automatically generated">
              <a:extLst>
                <a:ext uri="{FF2B5EF4-FFF2-40B4-BE49-F238E27FC236}">
                  <a16:creationId xmlns:a16="http://schemas.microsoft.com/office/drawing/2014/main" id="{140B049F-47B7-3E43-85CC-616ECC59915E}"/>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8552785" y="5192794"/>
              <a:ext cx="2533176" cy="1227956"/>
            </a:xfrm>
            <a:prstGeom prst="rect">
              <a:avLst/>
            </a:prstGeom>
          </p:spPr>
        </p:pic>
        <p:sp>
          <p:nvSpPr>
            <p:cNvPr id="26" name="TextBox 25">
              <a:extLst>
                <a:ext uri="{FF2B5EF4-FFF2-40B4-BE49-F238E27FC236}">
                  <a16:creationId xmlns:a16="http://schemas.microsoft.com/office/drawing/2014/main" id="{6AC71812-B585-B647-9F27-EFB50639FCEF}"/>
                </a:ext>
              </a:extLst>
            </p:cNvPr>
            <p:cNvSpPr txBox="1"/>
            <p:nvPr/>
          </p:nvSpPr>
          <p:spPr>
            <a:xfrm>
              <a:off x="8481535" y="6493967"/>
              <a:ext cx="4795210" cy="307777"/>
            </a:xfrm>
            <a:prstGeom prst="rect">
              <a:avLst/>
            </a:prstGeom>
            <a:noFill/>
          </p:spPr>
          <p:txBody>
            <a:bodyPr wrap="square" rtlCol="0">
              <a:spAutoFit/>
            </a:bodyPr>
            <a:lstStyle/>
            <a:p>
              <a:r>
                <a:rPr lang="en-US" dirty="0"/>
                <a:t>Economic/Commerce Participation</a:t>
              </a:r>
            </a:p>
          </p:txBody>
        </p:sp>
      </p:grpSp>
      <p:sp>
        <p:nvSpPr>
          <p:cNvPr id="30" name="TextBox 29">
            <a:extLst>
              <a:ext uri="{FF2B5EF4-FFF2-40B4-BE49-F238E27FC236}">
                <a16:creationId xmlns:a16="http://schemas.microsoft.com/office/drawing/2014/main" id="{D6CD203A-AF89-984C-8B13-6525F69570D3}"/>
              </a:ext>
            </a:extLst>
          </p:cNvPr>
          <p:cNvSpPr txBox="1"/>
          <p:nvPr/>
        </p:nvSpPr>
        <p:spPr>
          <a:xfrm>
            <a:off x="10075025" y="6517178"/>
            <a:ext cx="1762299" cy="307777"/>
          </a:xfrm>
          <a:prstGeom prst="rect">
            <a:avLst/>
          </a:prstGeom>
          <a:noFill/>
        </p:spPr>
        <p:txBody>
          <a:bodyPr wrap="square" rtlCol="0">
            <a:spAutoFit/>
          </a:bodyPr>
          <a:lstStyle/>
          <a:p>
            <a:pPr algn="r"/>
            <a:r>
              <a:rPr lang="en-US" dirty="0"/>
              <a:t>8</a:t>
            </a:r>
          </a:p>
        </p:txBody>
      </p:sp>
    </p:spTree>
    <p:extLst>
      <p:ext uri="{BB962C8B-B14F-4D97-AF65-F5344CB8AC3E}">
        <p14:creationId xmlns:p14="http://schemas.microsoft.com/office/powerpoint/2010/main" val="168567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ll, indoor, rolling pin&#10;&#10;Description automatically generated">
            <a:extLst>
              <a:ext uri="{FF2B5EF4-FFF2-40B4-BE49-F238E27FC236}">
                <a16:creationId xmlns:a16="http://schemas.microsoft.com/office/drawing/2014/main" id="{5D75B6E5-BC13-2842-85F0-A60B7F2DF9A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52694" y="1598603"/>
            <a:ext cx="3495261" cy="2540000"/>
          </a:xfrm>
          <a:prstGeom prst="rect">
            <a:avLst/>
          </a:prstGeom>
        </p:spPr>
      </p:pic>
      <p:sp>
        <p:nvSpPr>
          <p:cNvPr id="9" name="Rectangle 8">
            <a:extLst>
              <a:ext uri="{FF2B5EF4-FFF2-40B4-BE49-F238E27FC236}">
                <a16:creationId xmlns:a16="http://schemas.microsoft.com/office/drawing/2014/main" id="{794BA371-54BC-0A4E-A808-BD940FFCD12A}"/>
              </a:ext>
            </a:extLst>
          </p:cNvPr>
          <p:cNvSpPr/>
          <p:nvPr/>
        </p:nvSpPr>
        <p:spPr>
          <a:xfrm>
            <a:off x="1476478" y="361699"/>
            <a:ext cx="9559092" cy="769441"/>
          </a:xfrm>
          <a:prstGeom prst="rect">
            <a:avLst/>
          </a:prstGeom>
          <a:solidFill>
            <a:schemeClr val="accent5"/>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Chester County Digital</a:t>
            </a:r>
            <a:r>
              <a:rPr kumimoji="0" lang="en-US" sz="44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 Literacy</a:t>
            </a:r>
            <a:r>
              <a:rPr kumimoji="0" lang="en-US"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 Coalition</a:t>
            </a:r>
          </a:p>
        </p:txBody>
      </p:sp>
      <p:grpSp>
        <p:nvGrpSpPr>
          <p:cNvPr id="4" name="Group 3">
            <a:extLst>
              <a:ext uri="{FF2B5EF4-FFF2-40B4-BE49-F238E27FC236}">
                <a16:creationId xmlns:a16="http://schemas.microsoft.com/office/drawing/2014/main" id="{3D08A710-3839-1042-A575-85CC96681B07}"/>
              </a:ext>
            </a:extLst>
          </p:cNvPr>
          <p:cNvGrpSpPr/>
          <p:nvPr/>
        </p:nvGrpSpPr>
        <p:grpSpPr>
          <a:xfrm>
            <a:off x="8232581" y="1361649"/>
            <a:ext cx="3657600" cy="2776954"/>
            <a:chOff x="8232581" y="1361649"/>
            <a:chExt cx="3657600" cy="2776954"/>
          </a:xfrm>
        </p:grpSpPr>
        <p:pic>
          <p:nvPicPr>
            <p:cNvPr id="12" name="Picture 11" descr="A picture containing sky, outdoor, building, road&#10;&#10;Description automatically generated">
              <a:extLst>
                <a:ext uri="{FF2B5EF4-FFF2-40B4-BE49-F238E27FC236}">
                  <a16:creationId xmlns:a16="http://schemas.microsoft.com/office/drawing/2014/main" id="{4837ED3F-89B3-234A-BA37-68860DFB806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32581" y="1361649"/>
              <a:ext cx="3657600" cy="2438400"/>
            </a:xfrm>
            <a:prstGeom prst="rect">
              <a:avLst/>
            </a:prstGeom>
          </p:spPr>
        </p:pic>
        <p:sp>
          <p:nvSpPr>
            <p:cNvPr id="13" name="TextBox 12">
              <a:extLst>
                <a:ext uri="{FF2B5EF4-FFF2-40B4-BE49-F238E27FC236}">
                  <a16:creationId xmlns:a16="http://schemas.microsoft.com/office/drawing/2014/main" id="{90F13290-C3A2-0C43-8723-0488EE757B43}"/>
                </a:ext>
              </a:extLst>
            </p:cNvPr>
            <p:cNvSpPr txBox="1"/>
            <p:nvPr/>
          </p:nvSpPr>
          <p:spPr>
            <a:xfrm>
              <a:off x="8232581" y="3800049"/>
              <a:ext cx="36576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School Districts &amp; CCIU</a:t>
              </a:r>
            </a:p>
          </p:txBody>
        </p:sp>
      </p:grpSp>
      <p:sp>
        <p:nvSpPr>
          <p:cNvPr id="14" name="Star: 5 Points 13">
            <a:extLst>
              <a:ext uri="{FF2B5EF4-FFF2-40B4-BE49-F238E27FC236}">
                <a16:creationId xmlns:a16="http://schemas.microsoft.com/office/drawing/2014/main" id="{167E963E-6F6F-4A9D-B91B-DCCC0F43E286}"/>
              </a:ext>
            </a:extLst>
          </p:cNvPr>
          <p:cNvSpPr/>
          <p:nvPr/>
        </p:nvSpPr>
        <p:spPr>
          <a:xfrm>
            <a:off x="300118" y="273933"/>
            <a:ext cx="938132" cy="89475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E271B7C-97C3-AB49-86D8-4D4DA9628B16}"/>
              </a:ext>
            </a:extLst>
          </p:cNvPr>
          <p:cNvGrpSpPr/>
          <p:nvPr/>
        </p:nvGrpSpPr>
        <p:grpSpPr>
          <a:xfrm>
            <a:off x="252731" y="4395569"/>
            <a:ext cx="2618196" cy="2376206"/>
            <a:chOff x="252731" y="4395569"/>
            <a:chExt cx="2618196" cy="2376206"/>
          </a:xfrm>
        </p:grpSpPr>
        <p:pic>
          <p:nvPicPr>
            <p:cNvPr id="7" name="Picture 6" descr="A picture containing text, indoor&#10;&#10;Description automatically generated">
              <a:extLst>
                <a:ext uri="{FF2B5EF4-FFF2-40B4-BE49-F238E27FC236}">
                  <a16:creationId xmlns:a16="http://schemas.microsoft.com/office/drawing/2014/main" id="{82FFE618-B292-494D-9F9B-A41EF7EDFE3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52731" y="4395569"/>
              <a:ext cx="2618196" cy="2068429"/>
            </a:xfrm>
            <a:prstGeom prst="rect">
              <a:avLst/>
            </a:prstGeom>
          </p:spPr>
        </p:pic>
        <p:sp>
          <p:nvSpPr>
            <p:cNvPr id="17" name="TextBox 16">
              <a:extLst>
                <a:ext uri="{FF2B5EF4-FFF2-40B4-BE49-F238E27FC236}">
                  <a16:creationId xmlns:a16="http://schemas.microsoft.com/office/drawing/2014/main" id="{E202B30E-8818-0842-84C5-01B6D7A92EEE}"/>
                </a:ext>
              </a:extLst>
            </p:cNvPr>
            <p:cNvSpPr txBox="1"/>
            <p:nvPr/>
          </p:nvSpPr>
          <p:spPr>
            <a:xfrm>
              <a:off x="300118" y="6463998"/>
              <a:ext cx="2328840" cy="307777"/>
            </a:xfrm>
            <a:prstGeom prst="rect">
              <a:avLst/>
            </a:prstGeom>
            <a:noFill/>
          </p:spPr>
          <p:txBody>
            <a:bodyPr wrap="square" rtlCol="0">
              <a:spAutoFit/>
            </a:bodyPr>
            <a:lstStyle/>
            <a:p>
              <a:r>
                <a:rPr lang="en-US" dirty="0"/>
                <a:t>Internet Service Providers</a:t>
              </a:r>
            </a:p>
          </p:txBody>
        </p:sp>
      </p:grpSp>
      <p:grpSp>
        <p:nvGrpSpPr>
          <p:cNvPr id="6" name="Group 5">
            <a:extLst>
              <a:ext uri="{FF2B5EF4-FFF2-40B4-BE49-F238E27FC236}">
                <a16:creationId xmlns:a16="http://schemas.microsoft.com/office/drawing/2014/main" id="{4017CE71-0364-FF4C-8091-A4AF25366DE5}"/>
              </a:ext>
            </a:extLst>
          </p:cNvPr>
          <p:cNvGrpSpPr/>
          <p:nvPr/>
        </p:nvGrpSpPr>
        <p:grpSpPr>
          <a:xfrm>
            <a:off x="4009264" y="4330808"/>
            <a:ext cx="4098012" cy="2503509"/>
            <a:chOff x="4009264" y="4330808"/>
            <a:chExt cx="4098012" cy="2503509"/>
          </a:xfrm>
        </p:grpSpPr>
        <p:pic>
          <p:nvPicPr>
            <p:cNvPr id="19" name="Picture 18" descr="Logo&#10;&#10;Description automatically generated">
              <a:extLst>
                <a:ext uri="{FF2B5EF4-FFF2-40B4-BE49-F238E27FC236}">
                  <a16:creationId xmlns:a16="http://schemas.microsoft.com/office/drawing/2014/main" id="{BDD6136D-3954-CA42-935A-4C77232D958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998134" y="4330808"/>
              <a:ext cx="2195732" cy="2195732"/>
            </a:xfrm>
            <a:prstGeom prst="rect">
              <a:avLst/>
            </a:prstGeom>
          </p:spPr>
        </p:pic>
        <p:sp>
          <p:nvSpPr>
            <p:cNvPr id="22" name="TextBox 21">
              <a:extLst>
                <a:ext uri="{FF2B5EF4-FFF2-40B4-BE49-F238E27FC236}">
                  <a16:creationId xmlns:a16="http://schemas.microsoft.com/office/drawing/2014/main" id="{4472EE1F-3EE7-0445-8030-33733FCA44ED}"/>
                </a:ext>
              </a:extLst>
            </p:cNvPr>
            <p:cNvSpPr txBox="1"/>
            <p:nvPr/>
          </p:nvSpPr>
          <p:spPr>
            <a:xfrm>
              <a:off x="4009264" y="6526540"/>
              <a:ext cx="4098012" cy="307777"/>
            </a:xfrm>
            <a:prstGeom prst="rect">
              <a:avLst/>
            </a:prstGeom>
            <a:noFill/>
          </p:spPr>
          <p:txBody>
            <a:bodyPr wrap="square" rtlCol="0">
              <a:spAutoFit/>
            </a:bodyPr>
            <a:lstStyle/>
            <a:p>
              <a:r>
                <a:rPr lang="en-US" dirty="0"/>
                <a:t>Funding: Federal – FCC; State/County; Private</a:t>
              </a:r>
            </a:p>
          </p:txBody>
        </p:sp>
      </p:grpSp>
      <p:grpSp>
        <p:nvGrpSpPr>
          <p:cNvPr id="5" name="Group 4">
            <a:extLst>
              <a:ext uri="{FF2B5EF4-FFF2-40B4-BE49-F238E27FC236}">
                <a16:creationId xmlns:a16="http://schemas.microsoft.com/office/drawing/2014/main" id="{6EDB4E16-45E9-E949-94EF-48BACB6F911E}"/>
              </a:ext>
            </a:extLst>
          </p:cNvPr>
          <p:cNvGrpSpPr/>
          <p:nvPr/>
        </p:nvGrpSpPr>
        <p:grpSpPr>
          <a:xfrm>
            <a:off x="8406456" y="4161864"/>
            <a:ext cx="3337138" cy="2609911"/>
            <a:chOff x="8392812" y="4100837"/>
            <a:chExt cx="3337138" cy="2609911"/>
          </a:xfrm>
        </p:grpSpPr>
        <p:pic>
          <p:nvPicPr>
            <p:cNvPr id="26" name="Picture 25" descr="Text&#10;&#10;Description automatically generated">
              <a:extLst>
                <a:ext uri="{FF2B5EF4-FFF2-40B4-BE49-F238E27FC236}">
                  <a16:creationId xmlns:a16="http://schemas.microsoft.com/office/drawing/2014/main" id="{5AB0D782-729D-3A46-A330-54A43F7331CD}"/>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392812" y="4100837"/>
              <a:ext cx="3337138" cy="2155235"/>
            </a:xfrm>
            <a:prstGeom prst="rect">
              <a:avLst/>
            </a:prstGeom>
          </p:spPr>
        </p:pic>
        <p:sp>
          <p:nvSpPr>
            <p:cNvPr id="23" name="TextBox 22">
              <a:extLst>
                <a:ext uri="{FF2B5EF4-FFF2-40B4-BE49-F238E27FC236}">
                  <a16:creationId xmlns:a16="http://schemas.microsoft.com/office/drawing/2014/main" id="{75D9E307-EB0D-B544-A920-A365146BC308}"/>
                </a:ext>
              </a:extLst>
            </p:cNvPr>
            <p:cNvSpPr txBox="1"/>
            <p:nvPr/>
          </p:nvSpPr>
          <p:spPr>
            <a:xfrm>
              <a:off x="8611822" y="6402971"/>
              <a:ext cx="2899168" cy="307777"/>
            </a:xfrm>
            <a:prstGeom prst="rect">
              <a:avLst/>
            </a:prstGeom>
            <a:noFill/>
          </p:spPr>
          <p:txBody>
            <a:bodyPr wrap="square" rtlCol="0">
              <a:spAutoFit/>
            </a:bodyPr>
            <a:lstStyle/>
            <a:p>
              <a:r>
                <a:rPr lang="en-US" dirty="0"/>
                <a:t>Community Based Organizations</a:t>
              </a:r>
            </a:p>
          </p:txBody>
        </p:sp>
      </p:grpSp>
      <p:grpSp>
        <p:nvGrpSpPr>
          <p:cNvPr id="16" name="Group 15">
            <a:extLst>
              <a:ext uri="{FF2B5EF4-FFF2-40B4-BE49-F238E27FC236}">
                <a16:creationId xmlns:a16="http://schemas.microsoft.com/office/drawing/2014/main" id="{9C3CC7AB-1572-1A4C-BD2D-A6F75E03AFDA}"/>
              </a:ext>
            </a:extLst>
          </p:cNvPr>
          <p:cNvGrpSpPr/>
          <p:nvPr/>
        </p:nvGrpSpPr>
        <p:grpSpPr>
          <a:xfrm>
            <a:off x="252731" y="1581067"/>
            <a:ext cx="3163938" cy="2776954"/>
            <a:chOff x="397409" y="1361649"/>
            <a:chExt cx="2776406" cy="2726143"/>
          </a:xfrm>
        </p:grpSpPr>
        <p:pic>
          <p:nvPicPr>
            <p:cNvPr id="11" name="Picture 10" descr="A large brick building with a white pole in front of it&#10;&#10;Description automatically generated with low confidence">
              <a:extLst>
                <a:ext uri="{FF2B5EF4-FFF2-40B4-BE49-F238E27FC236}">
                  <a16:creationId xmlns:a16="http://schemas.microsoft.com/office/drawing/2014/main" id="{868E6952-0BED-8B47-A11A-5EDF1DA32ACA}"/>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rot="10800000" flipV="1">
              <a:off x="555619" y="1361649"/>
              <a:ext cx="2618196" cy="2229281"/>
            </a:xfrm>
            <a:prstGeom prst="rect">
              <a:avLst/>
            </a:prstGeom>
          </p:spPr>
        </p:pic>
        <p:sp>
          <p:nvSpPr>
            <p:cNvPr id="25" name="TextBox 24">
              <a:extLst>
                <a:ext uri="{FF2B5EF4-FFF2-40B4-BE49-F238E27FC236}">
                  <a16:creationId xmlns:a16="http://schemas.microsoft.com/office/drawing/2014/main" id="{779D04D6-0F4E-874F-B264-C0DC87B154AC}"/>
                </a:ext>
              </a:extLst>
            </p:cNvPr>
            <p:cNvSpPr txBox="1"/>
            <p:nvPr/>
          </p:nvSpPr>
          <p:spPr>
            <a:xfrm>
              <a:off x="397409" y="3780015"/>
              <a:ext cx="2328840" cy="307777"/>
            </a:xfrm>
            <a:prstGeom prst="rect">
              <a:avLst/>
            </a:prstGeom>
            <a:noFill/>
          </p:spPr>
          <p:txBody>
            <a:bodyPr wrap="square" rtlCol="0">
              <a:spAutoFit/>
            </a:bodyPr>
            <a:lstStyle/>
            <a:p>
              <a:pPr algn="ctr"/>
              <a:r>
                <a:rPr lang="en-US" dirty="0"/>
                <a:t>Libraries</a:t>
              </a:r>
            </a:p>
          </p:txBody>
        </p:sp>
      </p:grpSp>
      <p:sp>
        <p:nvSpPr>
          <p:cNvPr id="10" name="Footer Placeholder 9">
            <a:extLst>
              <a:ext uri="{FF2B5EF4-FFF2-40B4-BE49-F238E27FC236}">
                <a16:creationId xmlns:a16="http://schemas.microsoft.com/office/drawing/2014/main" id="{ADBEBCAB-69A7-EF47-B824-385D0223F1C6}"/>
              </a:ext>
            </a:extLst>
          </p:cNvPr>
          <p:cNvSpPr>
            <a:spLocks noGrp="1"/>
          </p:cNvSpPr>
          <p:nvPr>
            <p:ph type="ftr" sz="quarter" idx="11"/>
          </p:nvPr>
        </p:nvSpPr>
        <p:spPr/>
        <p:txBody>
          <a:bodyPr/>
          <a:lstStyle/>
          <a:p>
            <a:endParaRPr lang="en-GB" dirty="0"/>
          </a:p>
        </p:txBody>
      </p:sp>
      <p:sp>
        <p:nvSpPr>
          <p:cNvPr id="24" name="TextBox 23">
            <a:extLst>
              <a:ext uri="{FF2B5EF4-FFF2-40B4-BE49-F238E27FC236}">
                <a16:creationId xmlns:a16="http://schemas.microsoft.com/office/drawing/2014/main" id="{D92F8C21-85AC-9D41-8F04-1736B4150499}"/>
              </a:ext>
            </a:extLst>
          </p:cNvPr>
          <p:cNvSpPr txBox="1"/>
          <p:nvPr/>
        </p:nvSpPr>
        <p:spPr>
          <a:xfrm>
            <a:off x="10075025" y="6517178"/>
            <a:ext cx="1762299" cy="307777"/>
          </a:xfrm>
          <a:prstGeom prst="rect">
            <a:avLst/>
          </a:prstGeom>
          <a:noFill/>
        </p:spPr>
        <p:txBody>
          <a:bodyPr wrap="square" rtlCol="0">
            <a:spAutoFit/>
          </a:bodyPr>
          <a:lstStyle/>
          <a:p>
            <a:pPr algn="r"/>
            <a:r>
              <a:rPr lang="en-US" dirty="0"/>
              <a:t>9</a:t>
            </a:r>
          </a:p>
        </p:txBody>
      </p:sp>
    </p:spTree>
    <p:extLst>
      <p:ext uri="{BB962C8B-B14F-4D97-AF65-F5344CB8AC3E}">
        <p14:creationId xmlns:p14="http://schemas.microsoft.com/office/powerpoint/2010/main" val="118214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5178</TotalTime>
  <Words>888</Words>
  <Application>Microsoft Macintosh PowerPoint</Application>
  <PresentationFormat>Widescreen</PresentationFormat>
  <Paragraphs>214</Paragraphs>
  <Slides>16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4_Office Theme</vt:lpstr>
      <vt:lpstr>PowerPoint Presentation</vt:lpstr>
      <vt:lpstr>PowerPoint Presentation</vt:lpstr>
      <vt:lpstr>PowerPoint Presentation</vt:lpstr>
      <vt:lpstr>PowerPoint Presentation</vt:lpstr>
      <vt:lpstr>Digital Connectivity Timeline</vt:lpstr>
      <vt:lpstr>Broadband Access RFP Timeline</vt:lpstr>
      <vt:lpstr>Broadband Access Study – Next Steps</vt:lpstr>
      <vt:lpstr>PowerPoint Presentation</vt:lpstr>
      <vt:lpstr>PowerPoint Presentation</vt:lpstr>
      <vt:lpstr>The Mission of SCC Digital Literacy</vt:lpstr>
      <vt:lpstr>Vision for Digital Literacy</vt:lpstr>
      <vt:lpstr>Pilot Agencies for Train The Trainer</vt:lpstr>
      <vt:lpstr>PowerPoint Presentation</vt:lpstr>
      <vt:lpstr>Train the Trainer Curriculum Development </vt:lpstr>
      <vt:lpstr>Path Forward</vt:lpstr>
      <vt:lpstr>   Concluding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with PCCY December 16th</dc:title>
  <dc:creator>Barbara Mercante</dc:creator>
  <cp:lastModifiedBy>Microsoft Office User</cp:lastModifiedBy>
  <cp:revision>434</cp:revision>
  <dcterms:created xsi:type="dcterms:W3CDTF">2020-12-14T10:28:34Z</dcterms:created>
  <dcterms:modified xsi:type="dcterms:W3CDTF">2021-12-07T15:42:17Z</dcterms:modified>
</cp:coreProperties>
</file>